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49957" y="531063"/>
            <a:ext cx="829208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106929" y="1354581"/>
            <a:ext cx="2636520" cy="420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051675" y="1322680"/>
            <a:ext cx="4583430" cy="3944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748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0897" y="531063"/>
            <a:ext cx="1003020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9592" y="1475943"/>
            <a:ext cx="10592815" cy="361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361813" y="6485730"/>
            <a:ext cx="842010" cy="155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rgbClr val="00050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93068" y="6422740"/>
            <a:ext cx="226059" cy="168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0050D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png"/><Relationship Id="rId6" Type="http://schemas.openxmlformats.org/officeDocument/2006/relationships/image" Target="../media/image52.jpg"/><Relationship Id="rId7" Type="http://schemas.openxmlformats.org/officeDocument/2006/relationships/image" Target="../media/image5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13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jpg"/><Relationship Id="rId9" Type="http://schemas.openxmlformats.org/officeDocument/2006/relationships/image" Target="../media/image63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2.jpg"/><Relationship Id="rId9" Type="http://schemas.openxmlformats.org/officeDocument/2006/relationships/image" Target="../media/image6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62.jpg"/><Relationship Id="rId9" Type="http://schemas.openxmlformats.org/officeDocument/2006/relationships/image" Target="../media/image7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62.jpg"/><Relationship Id="rId4" Type="http://schemas.openxmlformats.org/officeDocument/2006/relationships/image" Target="../media/image72.png"/><Relationship Id="rId5" Type="http://schemas.openxmlformats.org/officeDocument/2006/relationships/image" Target="../media/image58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76.jpg"/><Relationship Id="rId6" Type="http://schemas.openxmlformats.org/officeDocument/2006/relationships/image" Target="../media/image13.jpg"/><Relationship Id="rId7" Type="http://schemas.openxmlformats.org/officeDocument/2006/relationships/image" Target="../media/image7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78.jpg"/><Relationship Id="rId6" Type="http://schemas.openxmlformats.org/officeDocument/2006/relationships/image" Target="../media/image13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93.jpg"/><Relationship Id="rId6" Type="http://schemas.openxmlformats.org/officeDocument/2006/relationships/image" Target="../media/image76.jpg"/><Relationship Id="rId7" Type="http://schemas.openxmlformats.org/officeDocument/2006/relationships/image" Target="../media/image13.jpg"/><Relationship Id="rId8" Type="http://schemas.openxmlformats.org/officeDocument/2006/relationships/image" Target="../media/image9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95.jpg"/><Relationship Id="rId6" Type="http://schemas.openxmlformats.org/officeDocument/2006/relationships/image" Target="../media/image93.jpg"/><Relationship Id="rId7" Type="http://schemas.openxmlformats.org/officeDocument/2006/relationships/image" Target="../media/image96.jp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jpg"/><Relationship Id="rId12" Type="http://schemas.openxmlformats.org/officeDocument/2006/relationships/image" Target="../media/image101.jpg"/><Relationship Id="rId13" Type="http://schemas.openxmlformats.org/officeDocument/2006/relationships/image" Target="../media/image10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0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0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5.jpg"/><Relationship Id="rId4" Type="http://schemas.openxmlformats.org/officeDocument/2006/relationships/image" Target="../media/image106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7.jpg"/><Relationship Id="rId4" Type="http://schemas.openxmlformats.org/officeDocument/2006/relationships/image" Target="../media/image108.png"/><Relationship Id="rId5" Type="http://schemas.openxmlformats.org/officeDocument/2006/relationships/image" Target="../media/image109.jpg"/><Relationship Id="rId6" Type="http://schemas.openxmlformats.org/officeDocument/2006/relationships/image" Target="../media/image11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11.png"/><Relationship Id="rId6" Type="http://schemas.openxmlformats.org/officeDocument/2006/relationships/image" Target="../media/image112.jpg"/><Relationship Id="rId7" Type="http://schemas.openxmlformats.org/officeDocument/2006/relationships/image" Target="../media/image113.jpg"/><Relationship Id="rId8" Type="http://schemas.openxmlformats.org/officeDocument/2006/relationships/image" Target="../media/image114.jpg"/><Relationship Id="rId9" Type="http://schemas.openxmlformats.org/officeDocument/2006/relationships/image" Target="../media/image115.jpg"/><Relationship Id="rId10" Type="http://schemas.openxmlformats.org/officeDocument/2006/relationships/image" Target="../media/image116.jp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jp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jp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hyperlink" Target="https://www.khronos.org/openvx" TargetMode="External"/><Relationship Id="rId6" Type="http://schemas.openxmlformats.org/officeDocument/2006/relationships/hyperlink" Target="https://developers.google.com/machine-learning/crash-course/" TargetMode="External"/><Relationship Id="rId7" Type="http://schemas.openxmlformats.org/officeDocument/2006/relationships/hyperlink" Target="http://cs231n.stanford.edu/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4513" y="6498430"/>
            <a:ext cx="81661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0">
                <a:solidFill>
                  <a:srgbClr val="00050D"/>
                </a:solidFill>
                <a:latin typeface="Trebuchet MS"/>
                <a:cs typeface="Trebuchet MS"/>
              </a:rPr>
              <a:t>© </a:t>
            </a:r>
            <a:r>
              <a:rPr dirty="0" sz="900" spc="20" i="1">
                <a:solidFill>
                  <a:srgbClr val="00050D"/>
                </a:solidFill>
                <a:latin typeface="Arial"/>
                <a:cs typeface="Arial"/>
              </a:rPr>
              <a:t>2019</a:t>
            </a:r>
            <a:r>
              <a:rPr dirty="0" sz="900" spc="-18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900" spc="-40" i="1">
                <a:solidFill>
                  <a:srgbClr val="00050D"/>
                </a:solidFill>
                <a:latin typeface="Arial"/>
                <a:cs typeface="Arial"/>
              </a:rPr>
              <a:t>Tryolabs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47"/>
            <a:ext cx="12192000" cy="6855459"/>
            <a:chOff x="0" y="3047"/>
            <a:chExt cx="12192000" cy="6855459"/>
          </a:xfrm>
        </p:grpSpPr>
        <p:sp>
          <p:nvSpPr>
            <p:cNvPr id="4" name="object 4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47"/>
              <a:ext cx="12192000" cy="6854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56988" y="1082039"/>
              <a:ext cx="1944623" cy="20817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7800" y="6278880"/>
              <a:ext cx="1676400" cy="3718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615690" y="3350767"/>
            <a:ext cx="4726305" cy="139192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ctr" marL="12065" marR="5080" indent="-635">
              <a:lnSpc>
                <a:spcPct val="90000"/>
              </a:lnSpc>
              <a:spcBef>
                <a:spcPts val="484"/>
              </a:spcBef>
            </a:pP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Introduction 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Machine 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5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5">
                <a:solidFill>
                  <a:srgbClr val="FFFFFF"/>
                </a:solidFill>
                <a:latin typeface="Trebuchet MS"/>
                <a:cs typeface="Trebuchet MS"/>
              </a:rPr>
              <a:t>Teach  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Machines 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3990" y="4862829"/>
            <a:ext cx="1693545" cy="81915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302260" marR="5080" indent="-289560">
              <a:lnSpc>
                <a:spcPts val="1920"/>
              </a:lnSpc>
              <a:spcBef>
                <a:spcPts val="565"/>
              </a:spcBef>
            </a:pP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Facundo</a:t>
            </a:r>
            <a:r>
              <a:rPr dirty="0" sz="20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Parodi  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Tryolabs 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4204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5"/>
              <a:t>Types </a:t>
            </a:r>
            <a:r>
              <a:rPr dirty="0" spc="-100"/>
              <a:t>of </a:t>
            </a:r>
            <a:r>
              <a:rPr dirty="0" spc="5"/>
              <a:t>Machine </a:t>
            </a:r>
            <a:r>
              <a:rPr dirty="0" spc="-45"/>
              <a:t>Learning</a:t>
            </a:r>
            <a:r>
              <a:rPr dirty="0" spc="-500"/>
              <a:t> </a:t>
            </a:r>
            <a:r>
              <a:rPr dirty="0" spc="-15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1135" y="1424939"/>
            <a:ext cx="2228215" cy="1073150"/>
            <a:chOff x="2231135" y="1424939"/>
            <a:chExt cx="2228215" cy="1073150"/>
          </a:xfrm>
        </p:grpSpPr>
        <p:sp>
          <p:nvSpPr>
            <p:cNvPr id="5" name="object 5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12898" y="1757553"/>
            <a:ext cx="146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E7E6E6"/>
                </a:solidFill>
                <a:latin typeface="Trebuchet MS"/>
                <a:cs typeface="Trebuchet MS"/>
              </a:rPr>
              <a:t>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1135" y="3220211"/>
            <a:ext cx="2228215" cy="1073150"/>
            <a:chOff x="2231135" y="3220211"/>
            <a:chExt cx="2228215" cy="1073150"/>
          </a:xfrm>
        </p:grpSpPr>
        <p:sp>
          <p:nvSpPr>
            <p:cNvPr id="9" name="object 9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455926" y="3552520"/>
            <a:ext cx="17799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E7E6E6"/>
                </a:solidFill>
                <a:latin typeface="Trebuchet MS"/>
                <a:cs typeface="Trebuchet MS"/>
              </a:rPr>
              <a:t>Unsupervised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31135" y="5015484"/>
            <a:ext cx="2228215" cy="1073150"/>
            <a:chOff x="2231135" y="5015484"/>
            <a:chExt cx="2228215" cy="1073150"/>
          </a:xfrm>
        </p:grpSpPr>
        <p:sp>
          <p:nvSpPr>
            <p:cNvPr id="13" name="object 13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93442" y="5348427"/>
            <a:ext cx="1906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E7E6E6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4204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5"/>
              <a:t>Types </a:t>
            </a:r>
            <a:r>
              <a:rPr dirty="0" spc="-100"/>
              <a:t>of </a:t>
            </a:r>
            <a:r>
              <a:rPr dirty="0" spc="5"/>
              <a:t>Machine </a:t>
            </a:r>
            <a:r>
              <a:rPr dirty="0" spc="-45"/>
              <a:t>Learning</a:t>
            </a:r>
            <a:r>
              <a:rPr dirty="0" spc="-500"/>
              <a:t> </a:t>
            </a:r>
            <a:r>
              <a:rPr dirty="0" spc="-15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1135" y="1424939"/>
            <a:ext cx="2228215" cy="1073150"/>
            <a:chOff x="2231135" y="1424939"/>
            <a:chExt cx="2228215" cy="1073150"/>
          </a:xfrm>
        </p:grpSpPr>
        <p:sp>
          <p:nvSpPr>
            <p:cNvPr id="5" name="object 5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12898" y="1757553"/>
            <a:ext cx="146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E7E6E6"/>
                </a:solidFill>
                <a:latin typeface="Trebuchet MS"/>
                <a:cs typeface="Trebuchet MS"/>
              </a:rPr>
              <a:t>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1135" y="3220211"/>
            <a:ext cx="2228215" cy="1073150"/>
            <a:chOff x="2231135" y="3220211"/>
            <a:chExt cx="2228215" cy="1073150"/>
          </a:xfrm>
        </p:grpSpPr>
        <p:sp>
          <p:nvSpPr>
            <p:cNvPr id="9" name="object 9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231135" y="5015484"/>
            <a:ext cx="2228215" cy="1073150"/>
            <a:chOff x="2231135" y="5015484"/>
            <a:chExt cx="2228215" cy="1073150"/>
          </a:xfrm>
        </p:grpSpPr>
        <p:sp>
          <p:nvSpPr>
            <p:cNvPr id="12" name="object 12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393442" y="2552827"/>
            <a:ext cx="9204325" cy="3187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2590">
              <a:lnSpc>
                <a:spcPct val="100000"/>
              </a:lnSpc>
              <a:spcBef>
                <a:spcPts val="100"/>
              </a:spcBef>
            </a:pPr>
            <a:r>
              <a:rPr dirty="0" sz="2400" spc="-85" i="1">
                <a:solidFill>
                  <a:srgbClr val="00050D"/>
                </a:solidFill>
                <a:latin typeface="Arial"/>
                <a:cs typeface="Arial"/>
              </a:rPr>
              <a:t>Is </a:t>
            </a:r>
            <a:r>
              <a:rPr dirty="0" sz="2400" spc="-10" i="1">
                <a:solidFill>
                  <a:srgbClr val="00050D"/>
                </a:solidFill>
                <a:latin typeface="Arial"/>
                <a:cs typeface="Arial"/>
              </a:rPr>
              <a:t>this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a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cat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or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a</a:t>
            </a:r>
            <a:r>
              <a:rPr dirty="0" sz="2400" spc="-185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100" i="1">
                <a:solidFill>
                  <a:srgbClr val="00050D"/>
                </a:solidFill>
                <a:latin typeface="Arial"/>
                <a:cs typeface="Arial"/>
              </a:rPr>
              <a:t>dog?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2942590">
              <a:lnSpc>
                <a:spcPts val="2495"/>
              </a:lnSpc>
            </a:pPr>
            <a:r>
              <a:rPr dirty="0" sz="2400" spc="-110" i="1">
                <a:solidFill>
                  <a:srgbClr val="00050D"/>
                </a:solidFill>
                <a:latin typeface="Arial"/>
                <a:cs typeface="Arial"/>
              </a:rPr>
              <a:t>Are 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these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emails </a:t>
            </a:r>
            <a:r>
              <a:rPr dirty="0" sz="2400" spc="-65" i="1">
                <a:solidFill>
                  <a:srgbClr val="00050D"/>
                </a:solidFill>
                <a:latin typeface="Arial"/>
                <a:cs typeface="Arial"/>
              </a:rPr>
              <a:t>spam </a:t>
            </a:r>
            <a:r>
              <a:rPr dirty="0" sz="2400" spc="-35" i="1">
                <a:solidFill>
                  <a:srgbClr val="00050D"/>
                </a:solidFill>
                <a:latin typeface="Arial"/>
                <a:cs typeface="Arial"/>
              </a:rPr>
              <a:t>or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 not?</a:t>
            </a:r>
            <a:endParaRPr sz="2400">
              <a:latin typeface="Arial"/>
              <a:cs typeface="Arial"/>
            </a:endParaRPr>
          </a:p>
          <a:p>
            <a:pPr marL="74930">
              <a:lnSpc>
                <a:spcPts val="2495"/>
              </a:lnSpc>
            </a:pPr>
            <a:r>
              <a:rPr dirty="0" sz="2400" spc="-40">
                <a:solidFill>
                  <a:srgbClr val="BAD0D9"/>
                </a:solidFill>
                <a:latin typeface="Trebuchet MS"/>
                <a:cs typeface="Trebuchet MS"/>
              </a:rPr>
              <a:t>Unsupervised</a:t>
            </a:r>
            <a:endParaRPr sz="2400">
              <a:latin typeface="Trebuchet MS"/>
              <a:cs typeface="Trebuchet MS"/>
            </a:endParaRPr>
          </a:p>
          <a:p>
            <a:pPr marL="2942590" marR="5080">
              <a:lnSpc>
                <a:spcPct val="100000"/>
              </a:lnSpc>
              <a:spcBef>
                <a:spcPts val="765"/>
              </a:spcBef>
            </a:pP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Predict </a:t>
            </a:r>
            <a:r>
              <a:rPr dirty="0" sz="2400" spc="-25" i="1">
                <a:solidFill>
                  <a:srgbClr val="00050D"/>
                </a:solidFill>
                <a:latin typeface="Arial"/>
                <a:cs typeface="Arial"/>
              </a:rPr>
              <a:t>the </a:t>
            </a:r>
            <a:r>
              <a:rPr dirty="0" sz="2400" spc="-35" i="1">
                <a:solidFill>
                  <a:srgbClr val="00050D"/>
                </a:solidFill>
                <a:latin typeface="Arial"/>
                <a:cs typeface="Arial"/>
              </a:rPr>
              <a:t>market </a:t>
            </a:r>
            <a:r>
              <a:rPr dirty="0" sz="2400" spc="-65" i="1">
                <a:solidFill>
                  <a:srgbClr val="00050D"/>
                </a:solidFill>
                <a:latin typeface="Arial"/>
                <a:cs typeface="Arial"/>
              </a:rPr>
              <a:t>value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of </a:t>
            </a:r>
            <a:r>
              <a:rPr dirty="0" sz="2400" spc="-75" i="1">
                <a:solidFill>
                  <a:srgbClr val="00050D"/>
                </a:solidFill>
                <a:latin typeface="Arial"/>
                <a:cs typeface="Arial"/>
              </a:rPr>
              <a:t>houses, </a:t>
            </a:r>
            <a:r>
              <a:rPr dirty="0" sz="2400" spc="-80" i="1">
                <a:solidFill>
                  <a:srgbClr val="00050D"/>
                </a:solidFill>
                <a:latin typeface="Arial"/>
                <a:cs typeface="Arial"/>
              </a:rPr>
              <a:t>given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the 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square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meters, </a:t>
            </a:r>
            <a:r>
              <a:rPr dirty="0" sz="2400" spc="-35" i="1">
                <a:solidFill>
                  <a:srgbClr val="00050D"/>
                </a:solidFill>
                <a:latin typeface="Arial"/>
                <a:cs typeface="Arial"/>
              </a:rPr>
              <a:t>number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of </a:t>
            </a:r>
            <a:r>
              <a:rPr dirty="0" sz="2400" spc="-65" i="1">
                <a:solidFill>
                  <a:srgbClr val="00050D"/>
                </a:solidFill>
                <a:latin typeface="Arial"/>
                <a:cs typeface="Arial"/>
              </a:rPr>
              <a:t>rooms,</a:t>
            </a:r>
            <a:r>
              <a:rPr dirty="0" sz="2400" spc="-204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neighborhood, 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2400" spc="-85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66513" y="1455165"/>
            <a:ext cx="59543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Learn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through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examples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which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we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know</a:t>
            </a:r>
            <a:r>
              <a:rPr dirty="0" sz="2400" spc="-3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desired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output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(what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we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want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</a:t>
            </a:r>
            <a:r>
              <a:rPr dirty="0" sz="2400" spc="-27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predict).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4204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5"/>
              <a:t>Types </a:t>
            </a:r>
            <a:r>
              <a:rPr dirty="0" spc="-100"/>
              <a:t>of </a:t>
            </a:r>
            <a:r>
              <a:rPr dirty="0" spc="5"/>
              <a:t>Machine </a:t>
            </a:r>
            <a:r>
              <a:rPr dirty="0" spc="-45"/>
              <a:t>Learning</a:t>
            </a:r>
            <a:r>
              <a:rPr dirty="0" spc="-500"/>
              <a:t> </a:t>
            </a:r>
            <a:r>
              <a:rPr dirty="0" spc="-15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0882" y="1424686"/>
            <a:ext cx="2228850" cy="1073785"/>
            <a:chOff x="2230882" y="1424686"/>
            <a:chExt cx="2228850" cy="1073785"/>
          </a:xfrm>
        </p:grpSpPr>
        <p:sp>
          <p:nvSpPr>
            <p:cNvPr id="5" name="object 5"/>
            <p:cNvSpPr/>
            <p:nvPr/>
          </p:nvSpPr>
          <p:spPr>
            <a:xfrm>
              <a:off x="2237232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37232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12898" y="1757553"/>
            <a:ext cx="146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E7E6E6"/>
                </a:solidFill>
                <a:latin typeface="Trebuchet MS"/>
                <a:cs typeface="Trebuchet MS"/>
              </a:rPr>
              <a:t>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0882" y="3219957"/>
            <a:ext cx="2228850" cy="1073785"/>
            <a:chOff x="2230882" y="3219957"/>
            <a:chExt cx="2228850" cy="1073785"/>
          </a:xfrm>
        </p:grpSpPr>
        <p:sp>
          <p:nvSpPr>
            <p:cNvPr id="9" name="object 9"/>
            <p:cNvSpPr/>
            <p:nvPr/>
          </p:nvSpPr>
          <p:spPr>
            <a:xfrm>
              <a:off x="2237232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37232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455926" y="3552520"/>
            <a:ext cx="17799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BAD0D9"/>
                </a:solidFill>
                <a:latin typeface="Trebuchet MS"/>
                <a:cs typeface="Trebuchet MS"/>
              </a:rPr>
              <a:t>Unsupervised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31135" y="5015484"/>
            <a:ext cx="2228215" cy="1073150"/>
            <a:chOff x="2231135" y="5015484"/>
            <a:chExt cx="2228215" cy="1073150"/>
          </a:xfrm>
        </p:grpSpPr>
        <p:sp>
          <p:nvSpPr>
            <p:cNvPr id="13" name="object 13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93442" y="5348427"/>
            <a:ext cx="1906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80075" y="2516504"/>
            <a:ext cx="29190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Output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discrete 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variable 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(e.g.,</a:t>
            </a:r>
            <a:r>
              <a:rPr dirty="0" sz="2400" spc="-2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cat/dog)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94350" y="1424686"/>
            <a:ext cx="2228850" cy="1073785"/>
            <a:chOff x="5594350" y="1424686"/>
            <a:chExt cx="2228850" cy="1073785"/>
          </a:xfrm>
        </p:grpSpPr>
        <p:sp>
          <p:nvSpPr>
            <p:cNvPr id="18" name="object 18"/>
            <p:cNvSpPr/>
            <p:nvPr/>
          </p:nvSpPr>
          <p:spPr>
            <a:xfrm>
              <a:off x="5600700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1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29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1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00700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29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1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1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838825" y="1757553"/>
            <a:ext cx="1740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solidFill>
                  <a:srgbClr val="E7E6E6"/>
                </a:solidFill>
                <a:latin typeface="Trebuchet MS"/>
                <a:cs typeface="Trebuchet MS"/>
              </a:rPr>
              <a:t>Classification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94350" y="3811270"/>
            <a:ext cx="2230120" cy="1075055"/>
            <a:chOff x="5594350" y="3811270"/>
            <a:chExt cx="2230120" cy="1075055"/>
          </a:xfrm>
        </p:grpSpPr>
        <p:sp>
          <p:nvSpPr>
            <p:cNvPr id="22" name="object 22"/>
            <p:cNvSpPr/>
            <p:nvPr/>
          </p:nvSpPr>
          <p:spPr>
            <a:xfrm>
              <a:off x="5600700" y="3817620"/>
              <a:ext cx="2217420" cy="1062355"/>
            </a:xfrm>
            <a:custGeom>
              <a:avLst/>
              <a:gdLst/>
              <a:ahLst/>
              <a:cxnLst/>
              <a:rect l="l" t="t" r="r" b="b"/>
              <a:pathLst>
                <a:path w="2217420" h="1062354">
                  <a:moveTo>
                    <a:pt x="2040381" y="0"/>
                  </a:moveTo>
                  <a:lnTo>
                    <a:pt x="177037" y="0"/>
                  </a:lnTo>
                  <a:lnTo>
                    <a:pt x="129969" y="6322"/>
                  </a:lnTo>
                  <a:lnTo>
                    <a:pt x="87677" y="24167"/>
                  </a:lnTo>
                  <a:lnTo>
                    <a:pt x="51847" y="51847"/>
                  </a:lnTo>
                  <a:lnTo>
                    <a:pt x="24167" y="87677"/>
                  </a:lnTo>
                  <a:lnTo>
                    <a:pt x="6322" y="129969"/>
                  </a:lnTo>
                  <a:lnTo>
                    <a:pt x="0" y="177037"/>
                  </a:lnTo>
                  <a:lnTo>
                    <a:pt x="0" y="885189"/>
                  </a:lnTo>
                  <a:lnTo>
                    <a:pt x="6322" y="932258"/>
                  </a:lnTo>
                  <a:lnTo>
                    <a:pt x="24167" y="974550"/>
                  </a:lnTo>
                  <a:lnTo>
                    <a:pt x="51847" y="1010380"/>
                  </a:lnTo>
                  <a:lnTo>
                    <a:pt x="87677" y="1038060"/>
                  </a:lnTo>
                  <a:lnTo>
                    <a:pt x="129969" y="1055905"/>
                  </a:lnTo>
                  <a:lnTo>
                    <a:pt x="177037" y="1062227"/>
                  </a:lnTo>
                  <a:lnTo>
                    <a:pt x="2040381" y="1062227"/>
                  </a:lnTo>
                  <a:lnTo>
                    <a:pt x="2087450" y="1055905"/>
                  </a:lnTo>
                  <a:lnTo>
                    <a:pt x="2129742" y="1038060"/>
                  </a:lnTo>
                  <a:lnTo>
                    <a:pt x="2165572" y="1010380"/>
                  </a:lnTo>
                  <a:lnTo>
                    <a:pt x="2193252" y="974550"/>
                  </a:lnTo>
                  <a:lnTo>
                    <a:pt x="2211097" y="932258"/>
                  </a:lnTo>
                  <a:lnTo>
                    <a:pt x="2217420" y="885189"/>
                  </a:lnTo>
                  <a:lnTo>
                    <a:pt x="2217420" y="177037"/>
                  </a:lnTo>
                  <a:lnTo>
                    <a:pt x="2211097" y="129969"/>
                  </a:lnTo>
                  <a:lnTo>
                    <a:pt x="2193252" y="87677"/>
                  </a:lnTo>
                  <a:lnTo>
                    <a:pt x="2165572" y="51847"/>
                  </a:lnTo>
                  <a:lnTo>
                    <a:pt x="2129742" y="24167"/>
                  </a:lnTo>
                  <a:lnTo>
                    <a:pt x="2087450" y="6322"/>
                  </a:lnTo>
                  <a:lnTo>
                    <a:pt x="204038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00700" y="3817620"/>
              <a:ext cx="2217420" cy="1062355"/>
            </a:xfrm>
            <a:custGeom>
              <a:avLst/>
              <a:gdLst/>
              <a:ahLst/>
              <a:cxnLst/>
              <a:rect l="l" t="t" r="r" b="b"/>
              <a:pathLst>
                <a:path w="2217420" h="1062354">
                  <a:moveTo>
                    <a:pt x="0" y="177037"/>
                  </a:moveTo>
                  <a:lnTo>
                    <a:pt x="6322" y="129969"/>
                  </a:lnTo>
                  <a:lnTo>
                    <a:pt x="24167" y="87677"/>
                  </a:lnTo>
                  <a:lnTo>
                    <a:pt x="51847" y="51847"/>
                  </a:lnTo>
                  <a:lnTo>
                    <a:pt x="87677" y="24167"/>
                  </a:lnTo>
                  <a:lnTo>
                    <a:pt x="129969" y="6322"/>
                  </a:lnTo>
                  <a:lnTo>
                    <a:pt x="177037" y="0"/>
                  </a:lnTo>
                  <a:lnTo>
                    <a:pt x="2040381" y="0"/>
                  </a:lnTo>
                  <a:lnTo>
                    <a:pt x="2087450" y="6322"/>
                  </a:lnTo>
                  <a:lnTo>
                    <a:pt x="2129742" y="24167"/>
                  </a:lnTo>
                  <a:lnTo>
                    <a:pt x="2165572" y="51847"/>
                  </a:lnTo>
                  <a:lnTo>
                    <a:pt x="2193252" y="87677"/>
                  </a:lnTo>
                  <a:lnTo>
                    <a:pt x="2211097" y="129969"/>
                  </a:lnTo>
                  <a:lnTo>
                    <a:pt x="2217420" y="177037"/>
                  </a:lnTo>
                  <a:lnTo>
                    <a:pt x="2217420" y="885189"/>
                  </a:lnTo>
                  <a:lnTo>
                    <a:pt x="2211097" y="932258"/>
                  </a:lnTo>
                  <a:lnTo>
                    <a:pt x="2193252" y="974550"/>
                  </a:lnTo>
                  <a:lnTo>
                    <a:pt x="2165572" y="1010380"/>
                  </a:lnTo>
                  <a:lnTo>
                    <a:pt x="2129742" y="1038060"/>
                  </a:lnTo>
                  <a:lnTo>
                    <a:pt x="2087450" y="1055905"/>
                  </a:lnTo>
                  <a:lnTo>
                    <a:pt x="2040381" y="1062227"/>
                  </a:lnTo>
                  <a:lnTo>
                    <a:pt x="177037" y="1062227"/>
                  </a:lnTo>
                  <a:lnTo>
                    <a:pt x="129969" y="1055905"/>
                  </a:lnTo>
                  <a:lnTo>
                    <a:pt x="87677" y="1038060"/>
                  </a:lnTo>
                  <a:lnTo>
                    <a:pt x="51847" y="1010380"/>
                  </a:lnTo>
                  <a:lnTo>
                    <a:pt x="24167" y="974550"/>
                  </a:lnTo>
                  <a:lnTo>
                    <a:pt x="6322" y="932258"/>
                  </a:lnTo>
                  <a:lnTo>
                    <a:pt x="0" y="885189"/>
                  </a:lnTo>
                  <a:lnTo>
                    <a:pt x="0" y="177037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984494" y="4144467"/>
            <a:ext cx="14535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>
                <a:solidFill>
                  <a:srgbClr val="E7E6E6"/>
                </a:solidFill>
                <a:latin typeface="Trebuchet MS"/>
                <a:cs typeface="Trebuchet MS"/>
              </a:rPr>
              <a:t>R</a:t>
            </a:r>
            <a:r>
              <a:rPr dirty="0" sz="2400" spc="-45">
                <a:solidFill>
                  <a:srgbClr val="E7E6E6"/>
                </a:solidFill>
                <a:latin typeface="Trebuchet MS"/>
                <a:cs typeface="Trebuchet MS"/>
              </a:rPr>
              <a:t>e</a:t>
            </a:r>
            <a:r>
              <a:rPr dirty="0" sz="2400" spc="-50">
                <a:solidFill>
                  <a:srgbClr val="E7E6E6"/>
                </a:solidFill>
                <a:latin typeface="Trebuchet MS"/>
                <a:cs typeface="Trebuchet MS"/>
              </a:rPr>
              <a:t>g</a:t>
            </a:r>
            <a:r>
              <a:rPr dirty="0" sz="2400" spc="-15">
                <a:solidFill>
                  <a:srgbClr val="E7E6E6"/>
                </a:solidFill>
                <a:latin typeface="Trebuchet MS"/>
                <a:cs typeface="Trebuchet MS"/>
              </a:rPr>
              <a:t>ression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53890" y="1962150"/>
            <a:ext cx="1148080" cy="2386965"/>
          </a:xfrm>
          <a:custGeom>
            <a:avLst/>
            <a:gdLst/>
            <a:ahLst/>
            <a:cxnLst/>
            <a:rect l="l" t="t" r="r" b="b"/>
            <a:pathLst>
              <a:path w="1148079" h="2386965">
                <a:moveTo>
                  <a:pt x="0" y="0"/>
                </a:moveTo>
                <a:lnTo>
                  <a:pt x="1146937" y="0"/>
                </a:lnTo>
              </a:path>
              <a:path w="1148079" h="2386965">
                <a:moveTo>
                  <a:pt x="0" y="0"/>
                </a:moveTo>
                <a:lnTo>
                  <a:pt x="573913" y="0"/>
                </a:lnTo>
                <a:lnTo>
                  <a:pt x="573913" y="2386965"/>
                </a:lnTo>
                <a:lnTo>
                  <a:pt x="1147699" y="2386965"/>
                </a:lnTo>
              </a:path>
            </a:pathLst>
          </a:custGeom>
          <a:ln w="28956">
            <a:solidFill>
              <a:srgbClr val="0005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680075" y="4918709"/>
            <a:ext cx="319468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Output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continuous  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(e.g., 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price,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temperature)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252204" y="1431036"/>
            <a:ext cx="2121407" cy="2107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252204" y="3861815"/>
            <a:ext cx="2116836" cy="2101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31135" y="3220211"/>
            <a:ext cx="2228215" cy="1073150"/>
            <a:chOff x="2231135" y="3220211"/>
            <a:chExt cx="2228215" cy="1073150"/>
          </a:xfrm>
        </p:grpSpPr>
        <p:sp>
          <p:nvSpPr>
            <p:cNvPr id="3" name="object 3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455926" y="3552520"/>
            <a:ext cx="17799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E7E6E6"/>
                </a:solidFill>
                <a:latin typeface="Trebuchet MS"/>
                <a:cs typeface="Trebuchet MS"/>
              </a:rPr>
              <a:t>Unsupervised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4204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5"/>
              <a:t>Types </a:t>
            </a:r>
            <a:r>
              <a:rPr dirty="0" spc="-100"/>
              <a:t>of </a:t>
            </a:r>
            <a:r>
              <a:rPr dirty="0" spc="5"/>
              <a:t>Machine </a:t>
            </a:r>
            <a:r>
              <a:rPr dirty="0" spc="-45"/>
              <a:t>Learning</a:t>
            </a:r>
            <a:r>
              <a:rPr dirty="0" spc="-500"/>
              <a:t> </a:t>
            </a:r>
            <a:r>
              <a:rPr dirty="0" spc="-15"/>
              <a:t>Problems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1135" y="1424939"/>
            <a:ext cx="2228215" cy="1073150"/>
            <a:chOff x="2231135" y="1424939"/>
            <a:chExt cx="2228215" cy="1073150"/>
          </a:xfrm>
        </p:grpSpPr>
        <p:sp>
          <p:nvSpPr>
            <p:cNvPr id="9" name="object 9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BAD0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612898" y="1757553"/>
            <a:ext cx="8780780" cy="1442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BAD0D9"/>
                </a:solidFill>
                <a:latin typeface="Trebuchet MS"/>
                <a:cs typeface="Trebuchet MS"/>
              </a:rPr>
              <a:t>Supervised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rebuchet MS"/>
              <a:cs typeface="Trebuchet MS"/>
            </a:endParaRPr>
          </a:p>
          <a:p>
            <a:pPr marL="2266315" marR="5080">
              <a:lnSpc>
                <a:spcPct val="100000"/>
              </a:lnSpc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There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no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desired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output</a:t>
            </a:r>
            <a:r>
              <a:rPr dirty="0" sz="2400" spc="-85" i="1">
                <a:solidFill>
                  <a:srgbClr val="00050D"/>
                </a:solidFill>
                <a:latin typeface="Arial"/>
                <a:cs typeface="Arial"/>
              </a:rPr>
              <a:t>.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Learn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something</a:t>
            </a:r>
            <a:r>
              <a:rPr dirty="0" sz="2400" spc="-5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about 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data. </a:t>
            </a:r>
            <a:r>
              <a:rPr dirty="0" sz="2400" spc="-35" i="1">
                <a:solidFill>
                  <a:srgbClr val="00050D"/>
                </a:solidFill>
                <a:latin typeface="Arial"/>
                <a:cs typeface="Arial"/>
              </a:rPr>
              <a:t>Latent</a:t>
            </a:r>
            <a:r>
              <a:rPr dirty="0" sz="2400" spc="-13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relationships.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31135" y="5015484"/>
            <a:ext cx="2228215" cy="1073150"/>
            <a:chOff x="2231135" y="5015484"/>
            <a:chExt cx="2228215" cy="1073150"/>
          </a:xfrm>
        </p:grpSpPr>
        <p:sp>
          <p:nvSpPr>
            <p:cNvPr id="13" name="object 13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93442" y="4637658"/>
            <a:ext cx="9161145" cy="110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259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75" i="1">
                <a:solidFill>
                  <a:srgbClr val="00050D"/>
                </a:solidFill>
                <a:latin typeface="Arial"/>
                <a:cs typeface="Arial"/>
              </a:rPr>
              <a:t>I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want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to </a:t>
            </a:r>
            <a:r>
              <a:rPr dirty="0" sz="2400" i="1">
                <a:solidFill>
                  <a:srgbClr val="00050D"/>
                </a:solidFill>
                <a:latin typeface="Arial"/>
                <a:cs typeface="Arial"/>
              </a:rPr>
              <a:t>find 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anomalies </a:t>
            </a:r>
            <a:r>
              <a:rPr dirty="0" sz="2400" spc="-5" i="1">
                <a:solidFill>
                  <a:srgbClr val="00050D"/>
                </a:solidFill>
                <a:latin typeface="Arial"/>
                <a:cs typeface="Arial"/>
              </a:rPr>
              <a:t>in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the credit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card</a:t>
            </a:r>
            <a:r>
              <a:rPr dirty="0" sz="2400" spc="-37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85" i="1">
                <a:solidFill>
                  <a:srgbClr val="00050D"/>
                </a:solidFill>
                <a:latin typeface="Arial"/>
                <a:cs typeface="Arial"/>
              </a:rPr>
              <a:t>usage  </a:t>
            </a:r>
            <a:r>
              <a:rPr dirty="0" sz="2400" spc="-30" i="1">
                <a:solidFill>
                  <a:srgbClr val="00050D"/>
                </a:solidFill>
                <a:latin typeface="Arial"/>
                <a:cs typeface="Arial"/>
              </a:rPr>
              <a:t>patterns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of </a:t>
            </a:r>
            <a:r>
              <a:rPr dirty="0" sz="2400" spc="-140" i="1">
                <a:solidFill>
                  <a:srgbClr val="00050D"/>
                </a:solidFill>
                <a:latin typeface="Arial"/>
                <a:cs typeface="Arial"/>
              </a:rPr>
              <a:t>my</a:t>
            </a:r>
            <a:r>
              <a:rPr dirty="0" sz="2400" spc="-13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customers.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15"/>
              </a:lnSpc>
            </a:pPr>
            <a:r>
              <a:rPr dirty="0" sz="2400" spc="-85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23713" y="3539997"/>
            <a:ext cx="53213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75" i="1">
                <a:solidFill>
                  <a:srgbClr val="00050D"/>
                </a:solidFill>
                <a:latin typeface="Arial"/>
                <a:cs typeface="Arial"/>
              </a:rPr>
              <a:t>I </a:t>
            </a:r>
            <a:r>
              <a:rPr dirty="0" sz="2400" spc="-100" i="1">
                <a:solidFill>
                  <a:srgbClr val="00050D"/>
                </a:solidFill>
                <a:latin typeface="Arial"/>
                <a:cs typeface="Arial"/>
              </a:rPr>
              <a:t>have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photos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and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want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to </a:t>
            </a:r>
            <a:r>
              <a:rPr dirty="0" sz="2400" spc="-10" i="1">
                <a:solidFill>
                  <a:srgbClr val="00050D"/>
                </a:solidFill>
                <a:latin typeface="Arial"/>
                <a:cs typeface="Arial"/>
              </a:rPr>
              <a:t>put </a:t>
            </a:r>
            <a:r>
              <a:rPr dirty="0" sz="2400" spc="-25" i="1">
                <a:solidFill>
                  <a:srgbClr val="00050D"/>
                </a:solidFill>
                <a:latin typeface="Arial"/>
                <a:cs typeface="Arial"/>
              </a:rPr>
              <a:t>them </a:t>
            </a:r>
            <a:r>
              <a:rPr dirty="0" sz="2400" spc="-5" i="1">
                <a:solidFill>
                  <a:srgbClr val="00050D"/>
                </a:solidFill>
                <a:latin typeface="Arial"/>
                <a:cs typeface="Arial"/>
              </a:rPr>
              <a:t>in</a:t>
            </a:r>
            <a:r>
              <a:rPr dirty="0" sz="2400" spc="-215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65" i="1">
                <a:solidFill>
                  <a:srgbClr val="00050D"/>
                </a:solidFill>
                <a:latin typeface="Arial"/>
                <a:cs typeface="Arial"/>
              </a:rPr>
              <a:t>20  </a:t>
            </a:r>
            <a:r>
              <a:rPr dirty="0" sz="2400" spc="-70" i="1">
                <a:solidFill>
                  <a:srgbClr val="00050D"/>
                </a:solidFill>
                <a:latin typeface="Arial"/>
                <a:cs typeface="Arial"/>
              </a:rPr>
              <a:t>groups.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31135" y="3220211"/>
            <a:ext cx="2228215" cy="1073150"/>
            <a:chOff x="2231135" y="3220211"/>
            <a:chExt cx="2228215" cy="1073150"/>
          </a:xfrm>
        </p:grpSpPr>
        <p:sp>
          <p:nvSpPr>
            <p:cNvPr id="3" name="object 3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455926" y="3552520"/>
            <a:ext cx="17799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E7E6E6"/>
                </a:solidFill>
                <a:latin typeface="Trebuchet MS"/>
                <a:cs typeface="Trebuchet MS"/>
              </a:rPr>
              <a:t>Unsupervised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4204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5"/>
              <a:t>Types </a:t>
            </a:r>
            <a:r>
              <a:rPr dirty="0" spc="-100"/>
              <a:t>of </a:t>
            </a:r>
            <a:r>
              <a:rPr dirty="0" spc="5"/>
              <a:t>Machine </a:t>
            </a:r>
            <a:r>
              <a:rPr dirty="0" spc="-45"/>
              <a:t>Learning</a:t>
            </a:r>
            <a:r>
              <a:rPr dirty="0" spc="-500"/>
              <a:t> </a:t>
            </a:r>
            <a:r>
              <a:rPr dirty="0" spc="-15"/>
              <a:t>Problems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1135" y="1424939"/>
            <a:ext cx="2228215" cy="1073150"/>
            <a:chOff x="2231135" y="1424939"/>
            <a:chExt cx="2228215" cy="1073150"/>
          </a:xfrm>
        </p:grpSpPr>
        <p:sp>
          <p:nvSpPr>
            <p:cNvPr id="9" name="object 9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BAD0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612898" y="1757553"/>
            <a:ext cx="146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BAD0D9"/>
                </a:solidFill>
                <a:latin typeface="Trebuchet MS"/>
                <a:cs typeface="Trebuchet MS"/>
              </a:rPr>
              <a:t>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31135" y="5015484"/>
            <a:ext cx="2228215" cy="1073150"/>
            <a:chOff x="2231135" y="5015484"/>
            <a:chExt cx="2228215" cy="1073150"/>
          </a:xfrm>
        </p:grpSpPr>
        <p:sp>
          <p:nvSpPr>
            <p:cNvPr id="13" name="object 13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93442" y="5348427"/>
            <a:ext cx="1906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6513" y="1656079"/>
            <a:ext cx="66560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Useful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for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learning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structure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in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2400" spc="-3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(clustering), 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hidden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correlations,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reduce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dimensionality,</a:t>
            </a:r>
            <a:r>
              <a:rPr dirty="0" sz="2400" spc="-3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60">
                <a:solidFill>
                  <a:srgbClr val="00050D"/>
                </a:solidFill>
                <a:latin typeface="Trebuchet MS"/>
                <a:cs typeface="Trebuchet MS"/>
              </a:rPr>
              <a:t>etc.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05450" y="2806413"/>
            <a:ext cx="5534025" cy="2913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31135" y="3220211"/>
            <a:ext cx="2228215" cy="1073150"/>
            <a:chOff x="2231135" y="3220211"/>
            <a:chExt cx="2228215" cy="1073150"/>
          </a:xfrm>
        </p:grpSpPr>
        <p:sp>
          <p:nvSpPr>
            <p:cNvPr id="3" name="object 3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455926" y="2807334"/>
            <a:ext cx="8120380" cy="1137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2189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Environment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gives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feedback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via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positive</a:t>
            </a:r>
            <a:r>
              <a:rPr dirty="0" sz="2400" spc="-5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or 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negative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reward</a:t>
            </a:r>
            <a:r>
              <a:rPr dirty="0" sz="2400" spc="-1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signal.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spc="-40">
                <a:solidFill>
                  <a:srgbClr val="BAD0D9"/>
                </a:solidFill>
                <a:latin typeface="Trebuchet MS"/>
                <a:cs typeface="Trebuchet MS"/>
              </a:rPr>
              <a:t>Unsupervised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31135" y="5015484"/>
            <a:ext cx="2228215" cy="1073150"/>
            <a:chOff x="2231135" y="5015484"/>
            <a:chExt cx="2228215" cy="1073150"/>
          </a:xfrm>
        </p:grpSpPr>
        <p:sp>
          <p:nvSpPr>
            <p:cNvPr id="7" name="object 7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393442" y="5348427"/>
            <a:ext cx="1906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E7E6E6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4204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5"/>
              <a:t>Types </a:t>
            </a:r>
            <a:r>
              <a:rPr dirty="0" spc="-100"/>
              <a:t>of </a:t>
            </a:r>
            <a:r>
              <a:rPr dirty="0" spc="5"/>
              <a:t>Machine </a:t>
            </a:r>
            <a:r>
              <a:rPr dirty="0" spc="-45"/>
              <a:t>Learning</a:t>
            </a:r>
            <a:r>
              <a:rPr dirty="0" spc="-500"/>
              <a:t> </a:t>
            </a:r>
            <a:r>
              <a:rPr dirty="0" spc="-15"/>
              <a:t>Problems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31135" y="1424939"/>
            <a:ext cx="2228215" cy="1073150"/>
            <a:chOff x="2231135" y="1424939"/>
            <a:chExt cx="2228215" cy="1073150"/>
          </a:xfrm>
        </p:grpSpPr>
        <p:sp>
          <p:nvSpPr>
            <p:cNvPr id="13" name="object 13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BAD0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612898" y="1757553"/>
            <a:ext cx="146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BAD0D9"/>
                </a:solidFill>
                <a:latin typeface="Trebuchet MS"/>
                <a:cs typeface="Trebuchet MS"/>
              </a:rPr>
              <a:t>Supervised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5623" y="1709673"/>
            <a:ext cx="67595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An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agent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interacts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with </a:t>
            </a:r>
            <a:r>
              <a:rPr dirty="0" sz="2400" spc="-5">
                <a:solidFill>
                  <a:srgbClr val="00050D"/>
                </a:solidFill>
                <a:latin typeface="Trebuchet MS"/>
                <a:cs typeface="Trebuchet MS"/>
              </a:rPr>
              <a:t>an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environment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</a:t>
            </a:r>
            <a:r>
              <a:rPr dirty="0" sz="2400" spc="-4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watches 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result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2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interaction.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4300" y="4040123"/>
            <a:ext cx="4014215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143666"/>
            <a:ext cx="7591425" cy="901700"/>
          </a:xfrm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60">
                <a:solidFill>
                  <a:srgbClr val="007484"/>
                </a:solidFill>
              </a:rPr>
              <a:t>Introduction </a:t>
            </a:r>
            <a:r>
              <a:rPr dirty="0" sz="2000" spc="-100">
                <a:solidFill>
                  <a:srgbClr val="007484"/>
                </a:solidFill>
              </a:rPr>
              <a:t>to </a:t>
            </a:r>
            <a:r>
              <a:rPr dirty="0" sz="2000" spc="5">
                <a:solidFill>
                  <a:srgbClr val="007484"/>
                </a:solidFill>
              </a:rPr>
              <a:t>Machine</a:t>
            </a:r>
            <a:r>
              <a:rPr dirty="0" sz="2000" spc="-165">
                <a:solidFill>
                  <a:srgbClr val="007484"/>
                </a:solidFill>
              </a:rPr>
              <a:t> </a:t>
            </a:r>
            <a:r>
              <a:rPr dirty="0" sz="2000" spc="-30">
                <a:solidFill>
                  <a:srgbClr val="007484"/>
                </a:solidFill>
              </a:rPr>
              <a:t>Learning</a:t>
            </a:r>
            <a:endParaRPr sz="2000"/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/>
              <a:t>Steps</a:t>
            </a:r>
            <a:r>
              <a:rPr dirty="0" spc="-180"/>
              <a:t> </a:t>
            </a:r>
            <a:r>
              <a:rPr dirty="0" spc="-165"/>
              <a:t>to</a:t>
            </a:r>
            <a:r>
              <a:rPr dirty="0" spc="-170"/>
              <a:t> </a:t>
            </a:r>
            <a:r>
              <a:rPr dirty="0" spc="-30"/>
              <a:t>Solve</a:t>
            </a:r>
            <a:r>
              <a:rPr dirty="0" spc="-185"/>
              <a:t> </a:t>
            </a:r>
            <a:r>
              <a:rPr dirty="0" spc="50"/>
              <a:t>a</a:t>
            </a:r>
            <a:r>
              <a:rPr dirty="0" spc="-155"/>
              <a:t> </a:t>
            </a:r>
            <a:r>
              <a:rPr dirty="0"/>
              <a:t>Machine</a:t>
            </a:r>
            <a:r>
              <a:rPr dirty="0" spc="-165"/>
              <a:t> </a:t>
            </a:r>
            <a:r>
              <a:rPr dirty="0" spc="-45"/>
              <a:t>Learning</a:t>
            </a:r>
            <a:r>
              <a:rPr dirty="0" spc="-155"/>
              <a:t> </a:t>
            </a:r>
            <a:r>
              <a:rPr dirty="0" spc="-4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5376" y="2746248"/>
            <a:ext cx="1807845" cy="1463040"/>
            <a:chOff x="1865376" y="2746248"/>
            <a:chExt cx="1807845" cy="1463040"/>
          </a:xfrm>
        </p:grpSpPr>
        <p:sp>
          <p:nvSpPr>
            <p:cNvPr id="4" name="object 4"/>
            <p:cNvSpPr/>
            <p:nvPr/>
          </p:nvSpPr>
          <p:spPr>
            <a:xfrm>
              <a:off x="1871472" y="2752344"/>
              <a:ext cx="1795780" cy="1450975"/>
            </a:xfrm>
            <a:custGeom>
              <a:avLst/>
              <a:gdLst/>
              <a:ahLst/>
              <a:cxnLst/>
              <a:rect l="l" t="t" r="r" b="b"/>
              <a:pathLst>
                <a:path w="1795779" h="1450975">
                  <a:moveTo>
                    <a:pt x="1795272" y="0"/>
                  </a:moveTo>
                  <a:lnTo>
                    <a:pt x="897635" y="0"/>
                  </a:lnTo>
                  <a:lnTo>
                    <a:pt x="844887" y="1231"/>
                  </a:lnTo>
                  <a:lnTo>
                    <a:pt x="792942" y="4879"/>
                  </a:lnTo>
                  <a:lnTo>
                    <a:pt x="741884" y="10877"/>
                  </a:lnTo>
                  <a:lnTo>
                    <a:pt x="691798" y="19156"/>
                  </a:lnTo>
                  <a:lnTo>
                    <a:pt x="642767" y="29648"/>
                  </a:lnTo>
                  <a:lnTo>
                    <a:pt x="594877" y="42286"/>
                  </a:lnTo>
                  <a:lnTo>
                    <a:pt x="548211" y="57001"/>
                  </a:lnTo>
                  <a:lnTo>
                    <a:pt x="502853" y="73725"/>
                  </a:lnTo>
                  <a:lnTo>
                    <a:pt x="458887" y="92390"/>
                  </a:lnTo>
                  <a:lnTo>
                    <a:pt x="416398" y="112928"/>
                  </a:lnTo>
                  <a:lnTo>
                    <a:pt x="375470" y="135272"/>
                  </a:lnTo>
                  <a:lnTo>
                    <a:pt x="336186" y="159353"/>
                  </a:lnTo>
                  <a:lnTo>
                    <a:pt x="298631" y="185103"/>
                  </a:lnTo>
                  <a:lnTo>
                    <a:pt x="262889" y="212455"/>
                  </a:lnTo>
                  <a:lnTo>
                    <a:pt x="229045" y="241339"/>
                  </a:lnTo>
                  <a:lnTo>
                    <a:pt x="197182" y="271689"/>
                  </a:lnTo>
                  <a:lnTo>
                    <a:pt x="167384" y="303436"/>
                  </a:lnTo>
                  <a:lnTo>
                    <a:pt x="139737" y="336513"/>
                  </a:lnTo>
                  <a:lnTo>
                    <a:pt x="114322" y="370850"/>
                  </a:lnTo>
                  <a:lnTo>
                    <a:pt x="91226" y="406381"/>
                  </a:lnTo>
                  <a:lnTo>
                    <a:pt x="70532" y="443037"/>
                  </a:lnTo>
                  <a:lnTo>
                    <a:pt x="52324" y="480750"/>
                  </a:lnTo>
                  <a:lnTo>
                    <a:pt x="36687" y="519453"/>
                  </a:lnTo>
                  <a:lnTo>
                    <a:pt x="23704" y="559076"/>
                  </a:lnTo>
                  <a:lnTo>
                    <a:pt x="13459" y="599553"/>
                  </a:lnTo>
                  <a:lnTo>
                    <a:pt x="6038" y="640816"/>
                  </a:lnTo>
                  <a:lnTo>
                    <a:pt x="1523" y="682795"/>
                  </a:lnTo>
                  <a:lnTo>
                    <a:pt x="0" y="725423"/>
                  </a:lnTo>
                  <a:lnTo>
                    <a:pt x="1523" y="768052"/>
                  </a:lnTo>
                  <a:lnTo>
                    <a:pt x="6038" y="810031"/>
                  </a:lnTo>
                  <a:lnTo>
                    <a:pt x="13459" y="851294"/>
                  </a:lnTo>
                  <a:lnTo>
                    <a:pt x="23704" y="891771"/>
                  </a:lnTo>
                  <a:lnTo>
                    <a:pt x="36687" y="931394"/>
                  </a:lnTo>
                  <a:lnTo>
                    <a:pt x="52324" y="970097"/>
                  </a:lnTo>
                  <a:lnTo>
                    <a:pt x="70532" y="1007810"/>
                  </a:lnTo>
                  <a:lnTo>
                    <a:pt x="91226" y="1044466"/>
                  </a:lnTo>
                  <a:lnTo>
                    <a:pt x="114322" y="1079997"/>
                  </a:lnTo>
                  <a:lnTo>
                    <a:pt x="139737" y="1114334"/>
                  </a:lnTo>
                  <a:lnTo>
                    <a:pt x="167384" y="1147411"/>
                  </a:lnTo>
                  <a:lnTo>
                    <a:pt x="197182" y="1179158"/>
                  </a:lnTo>
                  <a:lnTo>
                    <a:pt x="229045" y="1209508"/>
                  </a:lnTo>
                  <a:lnTo>
                    <a:pt x="262889" y="1238392"/>
                  </a:lnTo>
                  <a:lnTo>
                    <a:pt x="298631" y="1265744"/>
                  </a:lnTo>
                  <a:lnTo>
                    <a:pt x="336186" y="1291494"/>
                  </a:lnTo>
                  <a:lnTo>
                    <a:pt x="375470" y="1315575"/>
                  </a:lnTo>
                  <a:lnTo>
                    <a:pt x="416398" y="1337919"/>
                  </a:lnTo>
                  <a:lnTo>
                    <a:pt x="458887" y="1358457"/>
                  </a:lnTo>
                  <a:lnTo>
                    <a:pt x="502853" y="1377122"/>
                  </a:lnTo>
                  <a:lnTo>
                    <a:pt x="548211" y="1393846"/>
                  </a:lnTo>
                  <a:lnTo>
                    <a:pt x="594877" y="1408561"/>
                  </a:lnTo>
                  <a:lnTo>
                    <a:pt x="642767" y="1421199"/>
                  </a:lnTo>
                  <a:lnTo>
                    <a:pt x="691798" y="1431691"/>
                  </a:lnTo>
                  <a:lnTo>
                    <a:pt x="741884" y="1439970"/>
                  </a:lnTo>
                  <a:lnTo>
                    <a:pt x="792942" y="1445968"/>
                  </a:lnTo>
                  <a:lnTo>
                    <a:pt x="844887" y="1449616"/>
                  </a:lnTo>
                  <a:lnTo>
                    <a:pt x="897635" y="1450847"/>
                  </a:lnTo>
                  <a:lnTo>
                    <a:pt x="1795272" y="1450847"/>
                  </a:lnTo>
                  <a:lnTo>
                    <a:pt x="17952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71472" y="2752344"/>
              <a:ext cx="1795780" cy="1450975"/>
            </a:xfrm>
            <a:custGeom>
              <a:avLst/>
              <a:gdLst/>
              <a:ahLst/>
              <a:cxnLst/>
              <a:rect l="l" t="t" r="r" b="b"/>
              <a:pathLst>
                <a:path w="1795779" h="1450975">
                  <a:moveTo>
                    <a:pt x="1795272" y="0"/>
                  </a:moveTo>
                  <a:lnTo>
                    <a:pt x="897635" y="0"/>
                  </a:lnTo>
                  <a:lnTo>
                    <a:pt x="844887" y="1231"/>
                  </a:lnTo>
                  <a:lnTo>
                    <a:pt x="792942" y="4879"/>
                  </a:lnTo>
                  <a:lnTo>
                    <a:pt x="741884" y="10877"/>
                  </a:lnTo>
                  <a:lnTo>
                    <a:pt x="691798" y="19156"/>
                  </a:lnTo>
                  <a:lnTo>
                    <a:pt x="642767" y="29648"/>
                  </a:lnTo>
                  <a:lnTo>
                    <a:pt x="594877" y="42286"/>
                  </a:lnTo>
                  <a:lnTo>
                    <a:pt x="548211" y="57001"/>
                  </a:lnTo>
                  <a:lnTo>
                    <a:pt x="502853" y="73725"/>
                  </a:lnTo>
                  <a:lnTo>
                    <a:pt x="458887" y="92390"/>
                  </a:lnTo>
                  <a:lnTo>
                    <a:pt x="416398" y="112928"/>
                  </a:lnTo>
                  <a:lnTo>
                    <a:pt x="375470" y="135272"/>
                  </a:lnTo>
                  <a:lnTo>
                    <a:pt x="336186" y="159353"/>
                  </a:lnTo>
                  <a:lnTo>
                    <a:pt x="298631" y="185103"/>
                  </a:lnTo>
                  <a:lnTo>
                    <a:pt x="262889" y="212455"/>
                  </a:lnTo>
                  <a:lnTo>
                    <a:pt x="229045" y="241339"/>
                  </a:lnTo>
                  <a:lnTo>
                    <a:pt x="197182" y="271689"/>
                  </a:lnTo>
                  <a:lnTo>
                    <a:pt x="167384" y="303436"/>
                  </a:lnTo>
                  <a:lnTo>
                    <a:pt x="139737" y="336513"/>
                  </a:lnTo>
                  <a:lnTo>
                    <a:pt x="114322" y="370850"/>
                  </a:lnTo>
                  <a:lnTo>
                    <a:pt x="91226" y="406381"/>
                  </a:lnTo>
                  <a:lnTo>
                    <a:pt x="70532" y="443037"/>
                  </a:lnTo>
                  <a:lnTo>
                    <a:pt x="52324" y="480750"/>
                  </a:lnTo>
                  <a:lnTo>
                    <a:pt x="36687" y="519453"/>
                  </a:lnTo>
                  <a:lnTo>
                    <a:pt x="23704" y="559076"/>
                  </a:lnTo>
                  <a:lnTo>
                    <a:pt x="13459" y="599553"/>
                  </a:lnTo>
                  <a:lnTo>
                    <a:pt x="6038" y="640816"/>
                  </a:lnTo>
                  <a:lnTo>
                    <a:pt x="1523" y="682795"/>
                  </a:lnTo>
                  <a:lnTo>
                    <a:pt x="0" y="725423"/>
                  </a:lnTo>
                  <a:lnTo>
                    <a:pt x="1523" y="768052"/>
                  </a:lnTo>
                  <a:lnTo>
                    <a:pt x="6038" y="810031"/>
                  </a:lnTo>
                  <a:lnTo>
                    <a:pt x="13459" y="851294"/>
                  </a:lnTo>
                  <a:lnTo>
                    <a:pt x="23704" y="891771"/>
                  </a:lnTo>
                  <a:lnTo>
                    <a:pt x="36687" y="931394"/>
                  </a:lnTo>
                  <a:lnTo>
                    <a:pt x="52324" y="970097"/>
                  </a:lnTo>
                  <a:lnTo>
                    <a:pt x="70532" y="1007810"/>
                  </a:lnTo>
                  <a:lnTo>
                    <a:pt x="91226" y="1044466"/>
                  </a:lnTo>
                  <a:lnTo>
                    <a:pt x="114322" y="1079997"/>
                  </a:lnTo>
                  <a:lnTo>
                    <a:pt x="139737" y="1114334"/>
                  </a:lnTo>
                  <a:lnTo>
                    <a:pt x="167384" y="1147411"/>
                  </a:lnTo>
                  <a:lnTo>
                    <a:pt x="197182" y="1179158"/>
                  </a:lnTo>
                  <a:lnTo>
                    <a:pt x="229045" y="1209508"/>
                  </a:lnTo>
                  <a:lnTo>
                    <a:pt x="262889" y="1238392"/>
                  </a:lnTo>
                  <a:lnTo>
                    <a:pt x="298631" y="1265744"/>
                  </a:lnTo>
                  <a:lnTo>
                    <a:pt x="336186" y="1291494"/>
                  </a:lnTo>
                  <a:lnTo>
                    <a:pt x="375470" y="1315575"/>
                  </a:lnTo>
                  <a:lnTo>
                    <a:pt x="416398" y="1337919"/>
                  </a:lnTo>
                  <a:lnTo>
                    <a:pt x="458887" y="1358457"/>
                  </a:lnTo>
                  <a:lnTo>
                    <a:pt x="502853" y="1377122"/>
                  </a:lnTo>
                  <a:lnTo>
                    <a:pt x="548211" y="1393846"/>
                  </a:lnTo>
                  <a:lnTo>
                    <a:pt x="594877" y="1408561"/>
                  </a:lnTo>
                  <a:lnTo>
                    <a:pt x="642767" y="1421199"/>
                  </a:lnTo>
                  <a:lnTo>
                    <a:pt x="691798" y="1431691"/>
                  </a:lnTo>
                  <a:lnTo>
                    <a:pt x="741884" y="1439970"/>
                  </a:lnTo>
                  <a:lnTo>
                    <a:pt x="792942" y="1445968"/>
                  </a:lnTo>
                  <a:lnTo>
                    <a:pt x="844887" y="1449616"/>
                  </a:lnTo>
                  <a:lnTo>
                    <a:pt x="897635" y="1450847"/>
                  </a:lnTo>
                  <a:lnTo>
                    <a:pt x="1795272" y="1450847"/>
                  </a:lnTo>
                  <a:lnTo>
                    <a:pt x="1795272" y="0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0143743" y="2746248"/>
            <a:ext cx="1610995" cy="1463040"/>
            <a:chOff x="10143743" y="2746248"/>
            <a:chExt cx="1610995" cy="1463040"/>
          </a:xfrm>
        </p:grpSpPr>
        <p:sp>
          <p:nvSpPr>
            <p:cNvPr id="7" name="object 7"/>
            <p:cNvSpPr/>
            <p:nvPr/>
          </p:nvSpPr>
          <p:spPr>
            <a:xfrm>
              <a:off x="10149839" y="2752344"/>
              <a:ext cx="1598930" cy="1450975"/>
            </a:xfrm>
            <a:custGeom>
              <a:avLst/>
              <a:gdLst/>
              <a:ahLst/>
              <a:cxnLst/>
              <a:rect l="l" t="t" r="r" b="b"/>
              <a:pathLst>
                <a:path w="1598929" h="1450975">
                  <a:moveTo>
                    <a:pt x="799337" y="0"/>
                  </a:moveTo>
                  <a:lnTo>
                    <a:pt x="0" y="0"/>
                  </a:lnTo>
                  <a:lnTo>
                    <a:pt x="0" y="1450847"/>
                  </a:lnTo>
                  <a:lnTo>
                    <a:pt x="799337" y="1450847"/>
                  </a:lnTo>
                  <a:lnTo>
                    <a:pt x="849888" y="1449421"/>
                  </a:lnTo>
                  <a:lnTo>
                    <a:pt x="899603" y="1445196"/>
                  </a:lnTo>
                  <a:lnTo>
                    <a:pt x="948389" y="1438259"/>
                  </a:lnTo>
                  <a:lnTo>
                    <a:pt x="996152" y="1428695"/>
                  </a:lnTo>
                  <a:lnTo>
                    <a:pt x="1042799" y="1416588"/>
                  </a:lnTo>
                  <a:lnTo>
                    <a:pt x="1088236" y="1402024"/>
                  </a:lnTo>
                  <a:lnTo>
                    <a:pt x="1132370" y="1385086"/>
                  </a:lnTo>
                  <a:lnTo>
                    <a:pt x="1175106" y="1365861"/>
                  </a:lnTo>
                  <a:lnTo>
                    <a:pt x="1216351" y="1344434"/>
                  </a:lnTo>
                  <a:lnTo>
                    <a:pt x="1256012" y="1320888"/>
                  </a:lnTo>
                  <a:lnTo>
                    <a:pt x="1293995" y="1295309"/>
                  </a:lnTo>
                  <a:lnTo>
                    <a:pt x="1330206" y="1267782"/>
                  </a:lnTo>
                  <a:lnTo>
                    <a:pt x="1364551" y="1238392"/>
                  </a:lnTo>
                  <a:lnTo>
                    <a:pt x="1396937" y="1207224"/>
                  </a:lnTo>
                  <a:lnTo>
                    <a:pt x="1427271" y="1174363"/>
                  </a:lnTo>
                  <a:lnTo>
                    <a:pt x="1455458" y="1139893"/>
                  </a:lnTo>
                  <a:lnTo>
                    <a:pt x="1481405" y="1103900"/>
                  </a:lnTo>
                  <a:lnTo>
                    <a:pt x="1505019" y="1066469"/>
                  </a:lnTo>
                  <a:lnTo>
                    <a:pt x="1526205" y="1027684"/>
                  </a:lnTo>
                  <a:lnTo>
                    <a:pt x="1544870" y="987630"/>
                  </a:lnTo>
                  <a:lnTo>
                    <a:pt x="1560920" y="946393"/>
                  </a:lnTo>
                  <a:lnTo>
                    <a:pt x="1574262" y="904056"/>
                  </a:lnTo>
                  <a:lnTo>
                    <a:pt x="1584803" y="860707"/>
                  </a:lnTo>
                  <a:lnTo>
                    <a:pt x="1592447" y="816428"/>
                  </a:lnTo>
                  <a:lnTo>
                    <a:pt x="1597103" y="771305"/>
                  </a:lnTo>
                  <a:lnTo>
                    <a:pt x="1598676" y="725423"/>
                  </a:lnTo>
                  <a:lnTo>
                    <a:pt x="1597103" y="679542"/>
                  </a:lnTo>
                  <a:lnTo>
                    <a:pt x="1592447" y="634419"/>
                  </a:lnTo>
                  <a:lnTo>
                    <a:pt x="1584803" y="590140"/>
                  </a:lnTo>
                  <a:lnTo>
                    <a:pt x="1574262" y="546791"/>
                  </a:lnTo>
                  <a:lnTo>
                    <a:pt x="1560920" y="504454"/>
                  </a:lnTo>
                  <a:lnTo>
                    <a:pt x="1544870" y="463217"/>
                  </a:lnTo>
                  <a:lnTo>
                    <a:pt x="1526205" y="423163"/>
                  </a:lnTo>
                  <a:lnTo>
                    <a:pt x="1505019" y="384378"/>
                  </a:lnTo>
                  <a:lnTo>
                    <a:pt x="1481405" y="346947"/>
                  </a:lnTo>
                  <a:lnTo>
                    <a:pt x="1455458" y="310954"/>
                  </a:lnTo>
                  <a:lnTo>
                    <a:pt x="1427271" y="276484"/>
                  </a:lnTo>
                  <a:lnTo>
                    <a:pt x="1396937" y="243623"/>
                  </a:lnTo>
                  <a:lnTo>
                    <a:pt x="1364551" y="212455"/>
                  </a:lnTo>
                  <a:lnTo>
                    <a:pt x="1330206" y="183065"/>
                  </a:lnTo>
                  <a:lnTo>
                    <a:pt x="1293995" y="155538"/>
                  </a:lnTo>
                  <a:lnTo>
                    <a:pt x="1256012" y="129959"/>
                  </a:lnTo>
                  <a:lnTo>
                    <a:pt x="1216351" y="106413"/>
                  </a:lnTo>
                  <a:lnTo>
                    <a:pt x="1175106" y="84986"/>
                  </a:lnTo>
                  <a:lnTo>
                    <a:pt x="1132370" y="65761"/>
                  </a:lnTo>
                  <a:lnTo>
                    <a:pt x="1088236" y="48823"/>
                  </a:lnTo>
                  <a:lnTo>
                    <a:pt x="1042799" y="34259"/>
                  </a:lnTo>
                  <a:lnTo>
                    <a:pt x="996152" y="22152"/>
                  </a:lnTo>
                  <a:lnTo>
                    <a:pt x="948389" y="12588"/>
                  </a:lnTo>
                  <a:lnTo>
                    <a:pt x="899603" y="5651"/>
                  </a:lnTo>
                  <a:lnTo>
                    <a:pt x="849888" y="1426"/>
                  </a:lnTo>
                  <a:lnTo>
                    <a:pt x="799337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49839" y="2752344"/>
              <a:ext cx="1598930" cy="1450975"/>
            </a:xfrm>
            <a:custGeom>
              <a:avLst/>
              <a:gdLst/>
              <a:ahLst/>
              <a:cxnLst/>
              <a:rect l="l" t="t" r="r" b="b"/>
              <a:pathLst>
                <a:path w="1598929" h="1450975">
                  <a:moveTo>
                    <a:pt x="0" y="0"/>
                  </a:moveTo>
                  <a:lnTo>
                    <a:pt x="799337" y="0"/>
                  </a:lnTo>
                  <a:lnTo>
                    <a:pt x="849888" y="1426"/>
                  </a:lnTo>
                  <a:lnTo>
                    <a:pt x="899603" y="5651"/>
                  </a:lnTo>
                  <a:lnTo>
                    <a:pt x="948389" y="12588"/>
                  </a:lnTo>
                  <a:lnTo>
                    <a:pt x="996152" y="22152"/>
                  </a:lnTo>
                  <a:lnTo>
                    <a:pt x="1042799" y="34259"/>
                  </a:lnTo>
                  <a:lnTo>
                    <a:pt x="1088236" y="48823"/>
                  </a:lnTo>
                  <a:lnTo>
                    <a:pt x="1132370" y="65761"/>
                  </a:lnTo>
                  <a:lnTo>
                    <a:pt x="1175106" y="84986"/>
                  </a:lnTo>
                  <a:lnTo>
                    <a:pt x="1216351" y="106413"/>
                  </a:lnTo>
                  <a:lnTo>
                    <a:pt x="1256012" y="129959"/>
                  </a:lnTo>
                  <a:lnTo>
                    <a:pt x="1293995" y="155538"/>
                  </a:lnTo>
                  <a:lnTo>
                    <a:pt x="1330206" y="183065"/>
                  </a:lnTo>
                  <a:lnTo>
                    <a:pt x="1364551" y="212455"/>
                  </a:lnTo>
                  <a:lnTo>
                    <a:pt x="1396937" y="243623"/>
                  </a:lnTo>
                  <a:lnTo>
                    <a:pt x="1427271" y="276484"/>
                  </a:lnTo>
                  <a:lnTo>
                    <a:pt x="1455458" y="310954"/>
                  </a:lnTo>
                  <a:lnTo>
                    <a:pt x="1481405" y="346947"/>
                  </a:lnTo>
                  <a:lnTo>
                    <a:pt x="1505019" y="384378"/>
                  </a:lnTo>
                  <a:lnTo>
                    <a:pt x="1526205" y="423163"/>
                  </a:lnTo>
                  <a:lnTo>
                    <a:pt x="1544870" y="463217"/>
                  </a:lnTo>
                  <a:lnTo>
                    <a:pt x="1560920" y="504454"/>
                  </a:lnTo>
                  <a:lnTo>
                    <a:pt x="1574262" y="546791"/>
                  </a:lnTo>
                  <a:lnTo>
                    <a:pt x="1584803" y="590140"/>
                  </a:lnTo>
                  <a:lnTo>
                    <a:pt x="1592447" y="634419"/>
                  </a:lnTo>
                  <a:lnTo>
                    <a:pt x="1597103" y="679542"/>
                  </a:lnTo>
                  <a:lnTo>
                    <a:pt x="1598676" y="725423"/>
                  </a:lnTo>
                  <a:lnTo>
                    <a:pt x="1597103" y="771305"/>
                  </a:lnTo>
                  <a:lnTo>
                    <a:pt x="1592447" y="816428"/>
                  </a:lnTo>
                  <a:lnTo>
                    <a:pt x="1584803" y="860707"/>
                  </a:lnTo>
                  <a:lnTo>
                    <a:pt x="1574262" y="904056"/>
                  </a:lnTo>
                  <a:lnTo>
                    <a:pt x="1560920" y="946393"/>
                  </a:lnTo>
                  <a:lnTo>
                    <a:pt x="1544870" y="987630"/>
                  </a:lnTo>
                  <a:lnTo>
                    <a:pt x="1526205" y="1027684"/>
                  </a:lnTo>
                  <a:lnTo>
                    <a:pt x="1505019" y="1066469"/>
                  </a:lnTo>
                  <a:lnTo>
                    <a:pt x="1481405" y="1103900"/>
                  </a:lnTo>
                  <a:lnTo>
                    <a:pt x="1455458" y="1139893"/>
                  </a:lnTo>
                  <a:lnTo>
                    <a:pt x="1427271" y="1174363"/>
                  </a:lnTo>
                  <a:lnTo>
                    <a:pt x="1396937" y="1207224"/>
                  </a:lnTo>
                  <a:lnTo>
                    <a:pt x="1364551" y="1238392"/>
                  </a:lnTo>
                  <a:lnTo>
                    <a:pt x="1330206" y="1267782"/>
                  </a:lnTo>
                  <a:lnTo>
                    <a:pt x="1293995" y="1295309"/>
                  </a:lnTo>
                  <a:lnTo>
                    <a:pt x="1256012" y="1320888"/>
                  </a:lnTo>
                  <a:lnTo>
                    <a:pt x="1216351" y="1344434"/>
                  </a:lnTo>
                  <a:lnTo>
                    <a:pt x="1175106" y="1365861"/>
                  </a:lnTo>
                  <a:lnTo>
                    <a:pt x="1132370" y="1385086"/>
                  </a:lnTo>
                  <a:lnTo>
                    <a:pt x="1088236" y="1402024"/>
                  </a:lnTo>
                  <a:lnTo>
                    <a:pt x="1042799" y="1416588"/>
                  </a:lnTo>
                  <a:lnTo>
                    <a:pt x="996152" y="1428695"/>
                  </a:lnTo>
                  <a:lnTo>
                    <a:pt x="948389" y="1438259"/>
                  </a:lnTo>
                  <a:lnTo>
                    <a:pt x="899603" y="1445196"/>
                  </a:lnTo>
                  <a:lnTo>
                    <a:pt x="849888" y="1449421"/>
                  </a:lnTo>
                  <a:lnTo>
                    <a:pt x="799337" y="1450847"/>
                  </a:lnTo>
                  <a:lnTo>
                    <a:pt x="0" y="145084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68779" y="2780157"/>
            <a:ext cx="1489710" cy="1215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1925" marR="369570" indent="24384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Data  </a:t>
            </a:r>
            <a:r>
              <a:rPr dirty="0" sz="1800" spc="-50">
                <a:solidFill>
                  <a:srgbClr val="00050D"/>
                </a:solidFill>
                <a:latin typeface="Trebuchet MS"/>
                <a:cs typeface="Trebuchet MS"/>
              </a:rPr>
              <a:t>G</a:t>
            </a:r>
            <a:r>
              <a:rPr dirty="0" sz="1800" spc="1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1800" spc="-155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1800" spc="-80">
                <a:solidFill>
                  <a:srgbClr val="00050D"/>
                </a:solidFill>
                <a:latin typeface="Trebuchet MS"/>
                <a:cs typeface="Trebuchet MS"/>
              </a:rPr>
              <a:t>her</a:t>
            </a:r>
            <a:r>
              <a:rPr dirty="0" sz="1800" spc="-3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15">
                <a:solidFill>
                  <a:srgbClr val="00050D"/>
                </a:solidFill>
                <a:latin typeface="Trebuchet MS"/>
                <a:cs typeface="Trebuchet MS"/>
              </a:rPr>
              <a:t>ng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205"/>
              </a:spcBef>
            </a:pPr>
            <a:r>
              <a:rPr dirty="0" sz="1600" spc="-75">
                <a:solidFill>
                  <a:srgbClr val="00050D"/>
                </a:solidFill>
                <a:latin typeface="Trebuchet MS"/>
                <a:cs typeface="Trebuchet MS"/>
              </a:rPr>
              <a:t>Collect </a:t>
            </a:r>
            <a:r>
              <a:rPr dirty="0" sz="1600" spc="-45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1600" spc="-1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00050D"/>
                </a:solidFill>
                <a:latin typeface="Trebuchet MS"/>
                <a:cs typeface="Trebuchet MS"/>
              </a:rPr>
              <a:t>from  </a:t>
            </a:r>
            <a:r>
              <a:rPr dirty="0" sz="1600" spc="-30">
                <a:solidFill>
                  <a:srgbClr val="00050D"/>
                </a:solidFill>
                <a:latin typeface="Trebuchet MS"/>
                <a:cs typeface="Trebuchet MS"/>
              </a:rPr>
              <a:t>various</a:t>
            </a:r>
            <a:r>
              <a:rPr dirty="0" sz="1600" spc="-11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050D"/>
                </a:solidFill>
                <a:latin typeface="Trebuchet MS"/>
                <a:cs typeface="Trebuchet MS"/>
              </a:rPr>
              <a:t>sources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56659" y="2752344"/>
            <a:ext cx="2007235" cy="1450975"/>
          </a:xfrm>
          <a:prstGeom prst="rect">
            <a:avLst/>
          </a:prstGeom>
          <a:solidFill>
            <a:srgbClr val="78C5E6"/>
          </a:solidFill>
          <a:ln w="12192">
            <a:solidFill>
              <a:srgbClr val="00050D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299720" marR="332740" indent="1905">
              <a:lnSpc>
                <a:spcPct val="100000"/>
              </a:lnSpc>
              <a:spcBef>
                <a:spcPts val="32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Data  </a:t>
            </a:r>
            <a:r>
              <a:rPr dirty="0" sz="1800" spc="1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110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1800" spc="-4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1800" spc="-4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140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1800" spc="-25">
                <a:solidFill>
                  <a:srgbClr val="00050D"/>
                </a:solidFill>
                <a:latin typeface="Trebuchet MS"/>
                <a:cs typeface="Trebuchet MS"/>
              </a:rPr>
              <a:t>o</a:t>
            </a:r>
            <a:r>
              <a:rPr dirty="0" sz="1800" spc="30">
                <a:solidFill>
                  <a:srgbClr val="00050D"/>
                </a:solidFill>
                <a:latin typeface="Trebuchet MS"/>
                <a:cs typeface="Trebuchet MS"/>
              </a:rPr>
              <a:t>ces</a:t>
            </a:r>
            <a:r>
              <a:rPr dirty="0" sz="1800" spc="30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1800" spc="-4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8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  <a:p>
            <a:pPr algn="ctr" marR="5715">
              <a:lnSpc>
                <a:spcPct val="100000"/>
              </a:lnSpc>
              <a:spcBef>
                <a:spcPts val="1230"/>
              </a:spcBef>
            </a:pPr>
            <a:r>
              <a:rPr dirty="0" sz="1600" spc="-45">
                <a:solidFill>
                  <a:srgbClr val="00050D"/>
                </a:solidFill>
                <a:latin typeface="Trebuchet MS"/>
                <a:cs typeface="Trebuchet MS"/>
              </a:rPr>
              <a:t>Clean data </a:t>
            </a:r>
            <a:r>
              <a:rPr dirty="0" sz="1600" spc="-100">
                <a:solidFill>
                  <a:srgbClr val="00050D"/>
                </a:solidFill>
                <a:latin typeface="Trebuchet MS"/>
                <a:cs typeface="Trebuchet MS"/>
              </a:rPr>
              <a:t>to</a:t>
            </a:r>
            <a:r>
              <a:rPr dirty="0" sz="1600" spc="-17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have</a:t>
            </a:r>
            <a:endParaRPr sz="1600">
              <a:latin typeface="Trebuchet MS"/>
              <a:cs typeface="Trebuchet MS"/>
            </a:endParaRPr>
          </a:p>
          <a:p>
            <a:pPr algn="ctr" marR="6350">
              <a:lnSpc>
                <a:spcPct val="100000"/>
              </a:lnSpc>
            </a:pPr>
            <a:r>
              <a:rPr dirty="0" sz="1600" spc="-60">
                <a:solidFill>
                  <a:srgbClr val="00050D"/>
                </a:solidFill>
                <a:latin typeface="Trebuchet MS"/>
                <a:cs typeface="Trebuchet MS"/>
              </a:rPr>
              <a:t>homogeneity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2159" y="2752344"/>
            <a:ext cx="1727200" cy="1450975"/>
          </a:xfrm>
          <a:prstGeom prst="rect">
            <a:avLst/>
          </a:prstGeom>
          <a:solidFill>
            <a:srgbClr val="A9D18E"/>
          </a:solidFill>
          <a:ln w="12192">
            <a:solidFill>
              <a:srgbClr val="00050D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algn="ctr" marL="290830" marR="283210">
              <a:lnSpc>
                <a:spcPct val="100000"/>
              </a:lnSpc>
              <a:spcBef>
                <a:spcPts val="380"/>
              </a:spcBef>
            </a:pPr>
            <a:r>
              <a:rPr dirty="0" sz="1800" spc="-60">
                <a:solidFill>
                  <a:srgbClr val="00050D"/>
                </a:solidFill>
                <a:latin typeface="Trebuchet MS"/>
                <a:cs typeface="Trebuchet MS"/>
              </a:rPr>
              <a:t>Feature  </a:t>
            </a:r>
            <a:r>
              <a:rPr dirty="0" sz="1800" spc="25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10">
                <a:solidFill>
                  <a:srgbClr val="00050D"/>
                </a:solidFill>
                <a:latin typeface="Trebuchet MS"/>
                <a:cs typeface="Trebuchet MS"/>
              </a:rPr>
              <a:t>g</a:t>
            </a:r>
            <a:r>
              <a:rPr dirty="0" sz="1800" spc="-10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30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4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1800" spc="-100">
                <a:solidFill>
                  <a:srgbClr val="00050D"/>
                </a:solidFill>
                <a:latin typeface="Trebuchet MS"/>
                <a:cs typeface="Trebuchet MS"/>
              </a:rPr>
              <a:t>er</a:t>
            </a:r>
            <a:r>
              <a:rPr dirty="0" sz="1800" spc="-5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15">
                <a:solidFill>
                  <a:srgbClr val="00050D"/>
                </a:solidFill>
                <a:latin typeface="Trebuchet MS"/>
                <a:cs typeface="Trebuchet MS"/>
              </a:rPr>
              <a:t>ng</a:t>
            </a:r>
            <a:endParaRPr sz="1800">
              <a:latin typeface="Trebuchet MS"/>
              <a:cs typeface="Trebuchet MS"/>
            </a:endParaRPr>
          </a:p>
          <a:p>
            <a:pPr algn="ctr" marL="123189" marR="113030">
              <a:lnSpc>
                <a:spcPct val="100000"/>
              </a:lnSpc>
              <a:spcBef>
                <a:spcPts val="1105"/>
              </a:spcBef>
            </a:pPr>
            <a:r>
              <a:rPr dirty="0" sz="1600">
                <a:solidFill>
                  <a:srgbClr val="00050D"/>
                </a:solidFill>
                <a:latin typeface="Trebuchet MS"/>
                <a:cs typeface="Trebuchet MS"/>
              </a:rPr>
              <a:t>Making </a:t>
            </a:r>
            <a:r>
              <a:rPr dirty="0" sz="1600" spc="-75">
                <a:solidFill>
                  <a:srgbClr val="00050D"/>
                </a:solidFill>
                <a:latin typeface="Trebuchet MS"/>
                <a:cs typeface="Trebuchet MS"/>
              </a:rPr>
              <a:t>your</a:t>
            </a:r>
            <a:r>
              <a:rPr dirty="0" sz="1600" spc="-2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00050D"/>
                </a:solidFill>
                <a:latin typeface="Trebuchet MS"/>
                <a:cs typeface="Trebuchet MS"/>
              </a:rPr>
              <a:t>data  </a:t>
            </a: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more</a:t>
            </a:r>
            <a:r>
              <a:rPr dirty="0" sz="1600" spc="-8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00050D"/>
                </a:solidFill>
                <a:latin typeface="Trebuchet MS"/>
                <a:cs typeface="Trebuchet MS"/>
              </a:rPr>
              <a:t>useful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67243" y="2761488"/>
            <a:ext cx="2391410" cy="1461770"/>
          </a:xfrm>
          <a:prstGeom prst="rect">
            <a:avLst/>
          </a:prstGeom>
          <a:solidFill>
            <a:srgbClr val="78C5E6"/>
          </a:solidFill>
          <a:ln w="12192">
            <a:solidFill>
              <a:srgbClr val="00050D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95"/>
              </a:spcBef>
            </a:pPr>
            <a:r>
              <a:rPr dirty="0" sz="1800" spc="-75">
                <a:solidFill>
                  <a:srgbClr val="00050D"/>
                </a:solidFill>
                <a:latin typeface="Trebuchet MS"/>
                <a:cs typeface="Trebuchet MS"/>
              </a:rPr>
              <a:t>Algorithm</a:t>
            </a:r>
            <a:r>
              <a:rPr dirty="0" sz="1800" spc="-1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00050D"/>
                </a:solidFill>
                <a:latin typeface="Trebuchet MS"/>
                <a:cs typeface="Trebuchet MS"/>
              </a:rPr>
              <a:t>Selection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75">
                <a:solidFill>
                  <a:srgbClr val="00050D"/>
                </a:solidFill>
                <a:latin typeface="Trebuchet MS"/>
                <a:cs typeface="Trebuchet MS"/>
              </a:rPr>
              <a:t>&amp;</a:t>
            </a:r>
            <a:r>
              <a:rPr dirty="0" sz="1800" spc="-11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00050D"/>
                </a:solidFill>
                <a:latin typeface="Trebuchet MS"/>
                <a:cs typeface="Trebuchet MS"/>
              </a:rPr>
              <a:t>Training</a:t>
            </a:r>
            <a:endParaRPr sz="1800">
              <a:latin typeface="Trebuchet MS"/>
              <a:cs typeface="Trebuchet MS"/>
            </a:endParaRPr>
          </a:p>
          <a:p>
            <a:pPr algn="ctr" marL="163195" marR="155575" indent="1270">
              <a:lnSpc>
                <a:spcPct val="100000"/>
              </a:lnSpc>
              <a:spcBef>
                <a:spcPts val="1075"/>
              </a:spcBef>
            </a:pPr>
            <a:r>
              <a:rPr dirty="0" sz="1600" spc="-45">
                <a:solidFill>
                  <a:srgbClr val="00050D"/>
                </a:solidFill>
                <a:latin typeface="Trebuchet MS"/>
                <a:cs typeface="Trebuchet MS"/>
              </a:rPr>
              <a:t>Selecting </a:t>
            </a:r>
            <a:r>
              <a:rPr dirty="0" sz="1600" spc="-7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1600" spc="-75">
                <a:solidFill>
                  <a:srgbClr val="00050D"/>
                </a:solidFill>
                <a:latin typeface="Trebuchet MS"/>
                <a:cs typeface="Trebuchet MS"/>
              </a:rPr>
              <a:t>right  </a:t>
            </a:r>
            <a:r>
              <a:rPr dirty="0" sz="1600" spc="-35">
                <a:solidFill>
                  <a:srgbClr val="00050D"/>
                </a:solidFill>
                <a:latin typeface="Trebuchet MS"/>
                <a:cs typeface="Trebuchet MS"/>
              </a:rPr>
              <a:t>machine </a:t>
            </a: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learning</a:t>
            </a:r>
            <a:r>
              <a:rPr dirty="0" sz="1600" spc="-18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model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3443" y="2805429"/>
            <a:ext cx="1106805" cy="1215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00050D"/>
                </a:solidFill>
                <a:latin typeface="Trebuchet MS"/>
                <a:cs typeface="Trebuchet MS"/>
              </a:rPr>
              <a:t>Making  </a:t>
            </a:r>
            <a:r>
              <a:rPr dirty="0" sz="1800" spc="1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110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1800" spc="-4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1800" spc="-25">
                <a:solidFill>
                  <a:srgbClr val="00050D"/>
                </a:solidFill>
                <a:latin typeface="Trebuchet MS"/>
                <a:cs typeface="Trebuchet MS"/>
              </a:rPr>
              <a:t>d</a:t>
            </a:r>
            <a:r>
              <a:rPr dirty="0" sz="1800" spc="-10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120">
                <a:solidFill>
                  <a:srgbClr val="00050D"/>
                </a:solidFill>
                <a:latin typeface="Trebuchet MS"/>
                <a:cs typeface="Trebuchet MS"/>
              </a:rPr>
              <a:t>ct</a:t>
            </a:r>
            <a:r>
              <a:rPr dirty="0" sz="1800" spc="-9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20">
                <a:solidFill>
                  <a:srgbClr val="00050D"/>
                </a:solidFill>
                <a:latin typeface="Trebuchet MS"/>
                <a:cs typeface="Trebuchet MS"/>
              </a:rPr>
              <a:t>ons</a:t>
            </a:r>
            <a:endParaRPr sz="1800">
              <a:latin typeface="Trebuchet MS"/>
              <a:cs typeface="Trebuchet MS"/>
            </a:endParaRPr>
          </a:p>
          <a:p>
            <a:pPr algn="ctr" marL="22225" marR="10795">
              <a:lnSpc>
                <a:spcPct val="100000"/>
              </a:lnSpc>
              <a:spcBef>
                <a:spcPts val="1205"/>
              </a:spcBef>
            </a:pP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Evaluate</a:t>
            </a:r>
            <a:r>
              <a:rPr dirty="0" sz="1600" spc="-1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00050D"/>
                </a:solidFill>
                <a:latin typeface="Trebuchet MS"/>
                <a:cs typeface="Trebuchet MS"/>
              </a:rPr>
              <a:t>the  </a:t>
            </a: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model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67525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dirty="0" spc="-225"/>
              <a:t> </a:t>
            </a:r>
            <a:r>
              <a:rPr dirty="0" spc="-80"/>
              <a:t>Gathering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9957" y="1283533"/>
            <a:ext cx="9249410" cy="426085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Might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depend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on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human</a:t>
            </a:r>
            <a:r>
              <a:rPr dirty="0" sz="2400" spc="-40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work</a:t>
            </a:r>
            <a:endParaRPr sz="2400">
              <a:latin typeface="Trebuchet MS"/>
              <a:cs typeface="Trebuchet MS"/>
            </a:endParaRPr>
          </a:p>
          <a:p>
            <a:pPr marL="698500" indent="-2286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Manual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labeling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for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supervised</a:t>
            </a:r>
            <a:r>
              <a:rPr dirty="0" sz="2400" spc="-2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learning.</a:t>
            </a:r>
            <a:endParaRPr sz="2400">
              <a:latin typeface="Trebuchet MS"/>
              <a:cs typeface="Trebuchet MS"/>
            </a:endParaRPr>
          </a:p>
          <a:p>
            <a:pPr marL="698500" indent="-2286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Domain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knowledge.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Maybe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even</a:t>
            </a:r>
            <a:r>
              <a:rPr dirty="0" sz="2400" spc="-3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experts.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May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come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for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free,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or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“sort</a:t>
            </a:r>
            <a:r>
              <a:rPr dirty="0" sz="2400" spc="-3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75">
                <a:solidFill>
                  <a:srgbClr val="00050D"/>
                </a:solidFill>
                <a:latin typeface="Trebuchet MS"/>
                <a:cs typeface="Trebuchet MS"/>
              </a:rPr>
              <a:t>of”</a:t>
            </a:r>
            <a:endParaRPr sz="2400">
              <a:latin typeface="Trebuchet MS"/>
              <a:cs typeface="Trebuchet MS"/>
            </a:endParaRPr>
          </a:p>
          <a:p>
            <a:pPr marL="698500" indent="-2286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70">
                <a:solidFill>
                  <a:srgbClr val="00050D"/>
                </a:solidFill>
                <a:latin typeface="Trebuchet MS"/>
                <a:cs typeface="Trebuchet MS"/>
              </a:rPr>
              <a:t>E.g., </a:t>
            </a: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Machine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Translation.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2590"/>
              </a:lnSpc>
              <a:spcBef>
                <a:spcPts val="1839"/>
              </a:spcBef>
            </a:pP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1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more</a:t>
            </a:r>
            <a:r>
              <a:rPr dirty="0" sz="2400" spc="-16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 better:</a:t>
            </a:r>
            <a:r>
              <a:rPr dirty="0" sz="2400" spc="-16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00050D"/>
                </a:solidFill>
                <a:latin typeface="Trebuchet MS"/>
                <a:cs typeface="Trebuchet MS"/>
              </a:rPr>
              <a:t>Some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algorithms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need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large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amounts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be 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useful 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(e.g.,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neural</a:t>
            </a:r>
            <a:r>
              <a:rPr dirty="0" sz="2400" spc="-16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networks).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The quantity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quality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dictate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model</a:t>
            </a:r>
            <a:r>
              <a:rPr dirty="0" sz="2400" spc="-4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accuracy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342519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dirty="0" spc="-235"/>
              <a:t> </a:t>
            </a:r>
            <a:r>
              <a:rPr dirty="0" spc="-30"/>
              <a:t>Preprocessing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9957" y="1283533"/>
            <a:ext cx="6078220" cy="470916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35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there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anything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wrong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with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4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00050D"/>
                </a:solidFill>
                <a:latin typeface="Trebuchet MS"/>
                <a:cs typeface="Trebuchet MS"/>
              </a:rPr>
              <a:t>data?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25">
                <a:solidFill>
                  <a:srgbClr val="00050D"/>
                </a:solidFill>
                <a:latin typeface="Trebuchet MS"/>
                <a:cs typeface="Trebuchet MS"/>
              </a:rPr>
              <a:t>Missing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values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Outliers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15">
                <a:solidFill>
                  <a:srgbClr val="00050D"/>
                </a:solidFill>
                <a:latin typeface="Trebuchet MS"/>
                <a:cs typeface="Trebuchet MS"/>
              </a:rPr>
              <a:t>Bad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encoding 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(for</a:t>
            </a:r>
            <a:r>
              <a:rPr dirty="0" sz="2400" spc="-3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85">
                <a:solidFill>
                  <a:srgbClr val="00050D"/>
                </a:solidFill>
                <a:latin typeface="Trebuchet MS"/>
                <a:cs typeface="Trebuchet MS"/>
              </a:rPr>
              <a:t>text)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Wrongly-labeled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examples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5">
                <a:solidFill>
                  <a:srgbClr val="00050D"/>
                </a:solidFill>
                <a:latin typeface="Trebuchet MS"/>
                <a:cs typeface="Trebuchet MS"/>
              </a:rPr>
              <a:t>Biased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  <a:p>
            <a:pPr lvl="1" marL="1498600" marR="5080" indent="-343535">
              <a:lnSpc>
                <a:spcPts val="2160"/>
              </a:lnSpc>
              <a:spcBef>
                <a:spcPts val="1850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dirty="0" sz="2000" spc="15">
                <a:solidFill>
                  <a:srgbClr val="00050D"/>
                </a:solidFill>
                <a:latin typeface="Trebuchet MS"/>
                <a:cs typeface="Trebuchet MS"/>
              </a:rPr>
              <a:t>Do</a:t>
            </a:r>
            <a:r>
              <a:rPr dirty="0" sz="2000" spc="-11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10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00050D"/>
                </a:solidFill>
                <a:latin typeface="Trebuchet MS"/>
                <a:cs typeface="Trebuchet MS"/>
              </a:rPr>
              <a:t>have</a:t>
            </a:r>
            <a:r>
              <a:rPr dirty="0" sz="2000" spc="-10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many</a:t>
            </a:r>
            <a:r>
              <a:rPr dirty="0" sz="20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00050D"/>
                </a:solidFill>
                <a:latin typeface="Trebuchet MS"/>
                <a:cs typeface="Trebuchet MS"/>
              </a:rPr>
              <a:t>more</a:t>
            </a:r>
            <a:r>
              <a:rPr dirty="0" sz="2000" spc="-10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00050D"/>
                </a:solidFill>
                <a:latin typeface="Trebuchet MS"/>
                <a:cs typeface="Trebuchet MS"/>
              </a:rPr>
              <a:t>samples</a:t>
            </a:r>
            <a:r>
              <a:rPr dirty="0" sz="20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00050D"/>
                </a:solidFill>
                <a:latin typeface="Trebuchet MS"/>
                <a:cs typeface="Trebuchet MS"/>
              </a:rPr>
              <a:t>of</a:t>
            </a:r>
            <a:r>
              <a:rPr dirty="0" sz="2000" spc="-10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050D"/>
                </a:solidFill>
                <a:latin typeface="Trebuchet MS"/>
                <a:cs typeface="Trebuchet MS"/>
              </a:rPr>
              <a:t>one</a:t>
            </a:r>
            <a:r>
              <a:rPr dirty="0" sz="20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00050D"/>
                </a:solidFill>
                <a:latin typeface="Trebuchet MS"/>
                <a:cs typeface="Trebuchet MS"/>
              </a:rPr>
              <a:t>class  </a:t>
            </a:r>
            <a:r>
              <a:rPr dirty="0" sz="2000" spc="-50">
                <a:solidFill>
                  <a:srgbClr val="00050D"/>
                </a:solidFill>
                <a:latin typeface="Trebuchet MS"/>
                <a:cs typeface="Trebuchet MS"/>
              </a:rPr>
              <a:t>than </a:t>
            </a:r>
            <a:r>
              <a:rPr dirty="0" sz="2000" spc="-85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000" spc="-17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00050D"/>
                </a:solidFill>
                <a:latin typeface="Trebuchet MS"/>
                <a:cs typeface="Trebuchet MS"/>
              </a:rPr>
              <a:t>rest?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Need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fix/remove</a:t>
            </a:r>
            <a:r>
              <a:rPr dirty="0" sz="2400" spc="-2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00050D"/>
                </a:solidFill>
                <a:latin typeface="Trebuchet MS"/>
                <a:cs typeface="Trebuchet MS"/>
              </a:rPr>
              <a:t>data?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90185" y="1565121"/>
            <a:ext cx="3429749" cy="19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14004" y="3640835"/>
            <a:ext cx="3334511" cy="2455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35191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95"/>
              <a:t>Feature</a:t>
            </a:r>
            <a:r>
              <a:rPr dirty="0" spc="-225"/>
              <a:t> </a:t>
            </a:r>
            <a:r>
              <a:rPr dirty="0" spc="-5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9957" y="1283533"/>
            <a:ext cx="6131560" cy="491934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What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400" spc="-2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feature?</a:t>
            </a:r>
            <a:endParaRPr sz="2400">
              <a:latin typeface="Trebuchet MS"/>
              <a:cs typeface="Trebuchet MS"/>
            </a:endParaRPr>
          </a:p>
          <a:p>
            <a:pPr marL="469900" marR="160655">
              <a:lnSpc>
                <a:spcPts val="2590"/>
              </a:lnSpc>
              <a:spcBef>
                <a:spcPts val="1845"/>
              </a:spcBef>
            </a:pPr>
            <a:r>
              <a:rPr dirty="0" sz="2400" spc="-250" i="1">
                <a:solidFill>
                  <a:srgbClr val="00050D"/>
                </a:solidFill>
                <a:latin typeface="Arial"/>
                <a:cs typeface="Arial"/>
              </a:rPr>
              <a:t>A </a:t>
            </a:r>
            <a:r>
              <a:rPr dirty="0" sz="2400" spc="-25" i="1">
                <a:solidFill>
                  <a:srgbClr val="00050D"/>
                </a:solidFill>
                <a:latin typeface="Arial"/>
                <a:cs typeface="Arial"/>
              </a:rPr>
              <a:t>feature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is an </a:t>
            </a:r>
            <a:r>
              <a:rPr dirty="0" sz="2400" spc="-30" i="1">
                <a:solidFill>
                  <a:srgbClr val="00050D"/>
                </a:solidFill>
                <a:latin typeface="Arial"/>
                <a:cs typeface="Arial"/>
              </a:rPr>
              <a:t>individual 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measurable 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property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of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a phenomenon being</a:t>
            </a:r>
            <a:r>
              <a:rPr dirty="0" sz="2400" spc="-175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70" i="1">
                <a:solidFill>
                  <a:srgbClr val="00050D"/>
                </a:solidFill>
                <a:latin typeface="Arial"/>
                <a:cs typeface="Arial"/>
              </a:rPr>
              <a:t>observed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Our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inputs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are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represented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by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set</a:t>
            </a:r>
            <a:r>
              <a:rPr dirty="0" sz="2400" spc="-5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features.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400" spc="-21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classify </a:t>
            </a:r>
            <a:r>
              <a:rPr dirty="0" sz="2400" spc="10">
                <a:solidFill>
                  <a:srgbClr val="00050D"/>
                </a:solidFill>
                <a:latin typeface="Trebuchet MS"/>
                <a:cs typeface="Trebuchet MS"/>
              </a:rPr>
              <a:t>spam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email,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features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could</a:t>
            </a:r>
            <a:r>
              <a:rPr dirty="0" sz="2400" spc="-30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be:</a:t>
            </a:r>
            <a:endParaRPr sz="2400">
              <a:latin typeface="Trebuchet MS"/>
              <a:cs typeface="Trebuchet MS"/>
            </a:endParaRPr>
          </a:p>
          <a:p>
            <a:pPr marL="698500" indent="-228600">
              <a:lnSpc>
                <a:spcPts val="2735"/>
              </a:lnSpc>
              <a:spcBef>
                <a:spcPts val="15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Number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words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that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have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been</a:t>
            </a:r>
            <a:r>
              <a:rPr dirty="0" sz="2400" spc="-3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30" i="1">
                <a:solidFill>
                  <a:srgbClr val="00050D"/>
                </a:solidFill>
                <a:latin typeface="Arial"/>
                <a:cs typeface="Arial"/>
              </a:rPr>
              <a:t>ch4ng3d</a:t>
            </a:r>
            <a:endParaRPr sz="2400">
              <a:latin typeface="Arial"/>
              <a:cs typeface="Arial"/>
            </a:endParaRPr>
          </a:p>
          <a:p>
            <a:pPr marL="698500">
              <a:lnSpc>
                <a:spcPts val="2735"/>
              </a:lnSpc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like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this.</a:t>
            </a:r>
            <a:endParaRPr sz="2400">
              <a:latin typeface="Trebuchet MS"/>
              <a:cs typeface="Trebuchet MS"/>
            </a:endParaRPr>
          </a:p>
          <a:p>
            <a:pPr marL="698500" marR="1031875" indent="-228600">
              <a:lnSpc>
                <a:spcPts val="2590"/>
              </a:lnSpc>
              <a:spcBef>
                <a:spcPts val="184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Language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email</a:t>
            </a:r>
            <a:r>
              <a:rPr dirty="0" sz="2400" spc="-26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(0=English,  </a:t>
            </a:r>
            <a:r>
              <a:rPr dirty="0" sz="2400" spc="20">
                <a:solidFill>
                  <a:srgbClr val="00050D"/>
                </a:solidFill>
                <a:latin typeface="Trebuchet MS"/>
                <a:cs typeface="Trebuchet MS"/>
              </a:rPr>
              <a:t>1=Spanish)</a:t>
            </a:r>
            <a:endParaRPr sz="2400">
              <a:latin typeface="Trebuchet MS"/>
              <a:cs typeface="Trebuchet MS"/>
            </a:endParaRPr>
          </a:p>
          <a:p>
            <a:pPr marL="6985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Number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</a:t>
            </a:r>
            <a:r>
              <a:rPr dirty="0" sz="2400" spc="-1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emojis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4147" y="1665732"/>
            <a:ext cx="2853055" cy="1306195"/>
          </a:xfrm>
          <a:prstGeom prst="rect">
            <a:avLst/>
          </a:prstGeom>
          <a:solidFill>
            <a:srgbClr val="11455B"/>
          </a:solidFill>
          <a:ln w="12192">
            <a:solidFill>
              <a:srgbClr val="092F41"/>
            </a:solidFill>
          </a:ln>
        </p:spPr>
        <p:txBody>
          <a:bodyPr wrap="square" lIns="0" tIns="95885" rIns="0" bIns="0" rtlCol="0" vert="horz">
            <a:spAutoFit/>
          </a:bodyPr>
          <a:lstStyle/>
          <a:p>
            <a:pPr algn="ctr" marL="184150" marR="175260" indent="-2540">
              <a:lnSpc>
                <a:spcPct val="100000"/>
              </a:lnSpc>
              <a:spcBef>
                <a:spcPts val="755"/>
              </a:spcBef>
            </a:pPr>
            <a:r>
              <a:rPr dirty="0" sz="2400" spc="-120" i="1">
                <a:solidFill>
                  <a:srgbClr val="E7E6E6"/>
                </a:solidFill>
                <a:latin typeface="Arial"/>
                <a:cs typeface="Arial"/>
              </a:rPr>
              <a:t>Buy </a:t>
            </a:r>
            <a:r>
              <a:rPr dirty="0" sz="2400" spc="-15" i="1">
                <a:solidFill>
                  <a:srgbClr val="E7E6E6"/>
                </a:solidFill>
                <a:latin typeface="Arial"/>
                <a:cs typeface="Arial"/>
              </a:rPr>
              <a:t>ch34p </a:t>
            </a:r>
            <a:r>
              <a:rPr dirty="0" sz="2400" spc="-60" i="1">
                <a:solidFill>
                  <a:srgbClr val="E7E6E6"/>
                </a:solidFill>
                <a:latin typeface="Arial"/>
                <a:cs typeface="Arial"/>
              </a:rPr>
              <a:t>drugs  </a:t>
            </a:r>
            <a:r>
              <a:rPr dirty="0" sz="2400" spc="-20" i="1">
                <a:solidFill>
                  <a:srgbClr val="E7E6E6"/>
                </a:solidFill>
                <a:latin typeface="Arial"/>
                <a:cs typeface="Arial"/>
              </a:rPr>
              <a:t>from the</a:t>
            </a:r>
            <a:r>
              <a:rPr dirty="0" sz="2400" spc="-170" i="1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dirty="0" sz="2400" spc="-30" i="1">
                <a:solidFill>
                  <a:srgbClr val="E7E6E6"/>
                </a:solidFill>
                <a:latin typeface="Arial"/>
                <a:cs typeface="Arial"/>
              </a:rPr>
              <a:t>ph4rm4cy  </a:t>
            </a:r>
            <a:r>
              <a:rPr dirty="0" sz="2400" spc="-85" i="1">
                <a:solidFill>
                  <a:srgbClr val="E7E6E6"/>
                </a:solidFill>
                <a:latin typeface="Arial"/>
                <a:cs typeface="Arial"/>
              </a:rPr>
              <a:t>now :) :) :)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4147" y="4437888"/>
            <a:ext cx="2853055" cy="1306195"/>
          </a:xfrm>
          <a:prstGeom prst="rect">
            <a:avLst/>
          </a:prstGeom>
          <a:solidFill>
            <a:srgbClr val="11455B"/>
          </a:solidFill>
          <a:ln w="12192">
            <a:solidFill>
              <a:srgbClr val="092F41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imes New Roman"/>
              <a:cs typeface="Times New Roman"/>
            </a:endParaRPr>
          </a:p>
          <a:p>
            <a:pPr marL="916305">
              <a:lnSpc>
                <a:spcPct val="100000"/>
              </a:lnSpc>
            </a:pPr>
            <a:r>
              <a:rPr dirty="0" sz="2400" spc="-35" i="1">
                <a:solidFill>
                  <a:srgbClr val="E7E6E6"/>
                </a:solidFill>
                <a:latin typeface="Arial"/>
                <a:cs typeface="Arial"/>
              </a:rPr>
              <a:t>(2, </a:t>
            </a:r>
            <a:r>
              <a:rPr dirty="0" sz="2400" i="1">
                <a:solidFill>
                  <a:srgbClr val="E7E6E6"/>
                </a:solidFill>
                <a:latin typeface="Arial"/>
                <a:cs typeface="Arial"/>
              </a:rPr>
              <a:t>0,</a:t>
            </a:r>
            <a:r>
              <a:rPr dirty="0" sz="2400" spc="-110" i="1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E7E6E6"/>
                </a:solidFill>
                <a:latin typeface="Arial"/>
                <a:cs typeface="Arial"/>
              </a:rPr>
              <a:t>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85831" y="2971800"/>
            <a:ext cx="289560" cy="1466215"/>
          </a:xfrm>
          <a:custGeom>
            <a:avLst/>
            <a:gdLst/>
            <a:ahLst/>
            <a:cxnLst/>
            <a:rect l="l" t="t" r="r" b="b"/>
            <a:pathLst>
              <a:path w="289559" h="1466214">
                <a:moveTo>
                  <a:pt x="115824" y="1176655"/>
                </a:moveTo>
                <a:lnTo>
                  <a:pt x="0" y="1176655"/>
                </a:lnTo>
                <a:lnTo>
                  <a:pt x="144779" y="1466214"/>
                </a:lnTo>
                <a:lnTo>
                  <a:pt x="275082" y="1205611"/>
                </a:lnTo>
                <a:lnTo>
                  <a:pt x="115824" y="1205611"/>
                </a:lnTo>
                <a:lnTo>
                  <a:pt x="115824" y="1176655"/>
                </a:lnTo>
                <a:close/>
              </a:path>
              <a:path w="289559" h="1466214">
                <a:moveTo>
                  <a:pt x="173736" y="0"/>
                </a:moveTo>
                <a:lnTo>
                  <a:pt x="115824" y="0"/>
                </a:lnTo>
                <a:lnTo>
                  <a:pt x="115824" y="1205611"/>
                </a:lnTo>
                <a:lnTo>
                  <a:pt x="173736" y="1205611"/>
                </a:lnTo>
                <a:lnTo>
                  <a:pt x="173736" y="0"/>
                </a:lnTo>
                <a:close/>
              </a:path>
              <a:path w="289559" h="1466214">
                <a:moveTo>
                  <a:pt x="289560" y="1176655"/>
                </a:moveTo>
                <a:lnTo>
                  <a:pt x="173736" y="1176655"/>
                </a:lnTo>
                <a:lnTo>
                  <a:pt x="173736" y="1205611"/>
                </a:lnTo>
                <a:lnTo>
                  <a:pt x="275082" y="1205611"/>
                </a:lnTo>
                <a:lnTo>
                  <a:pt x="289560" y="1176655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310621" y="3359911"/>
            <a:ext cx="12903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Feature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-50">
                <a:solidFill>
                  <a:srgbClr val="00050D"/>
                </a:solidFill>
                <a:latin typeface="Trebuchet MS"/>
                <a:cs typeface="Trebuchet MS"/>
              </a:rPr>
              <a:t>engineering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2879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0"/>
              <a:t>Who </a:t>
            </a:r>
            <a:r>
              <a:rPr dirty="0" spc="-65"/>
              <a:t>are</a:t>
            </a:r>
            <a:r>
              <a:rPr dirty="0" spc="-470"/>
              <a:t> </a:t>
            </a:r>
            <a:r>
              <a:rPr dirty="0" spc="60"/>
              <a:t>we?</a:t>
            </a:r>
          </a:p>
        </p:txBody>
      </p:sp>
      <p:sp>
        <p:nvSpPr>
          <p:cNvPr id="8" name="object 8"/>
          <p:cNvSpPr/>
          <p:nvPr/>
        </p:nvSpPr>
        <p:spPr>
          <a:xfrm>
            <a:off x="3486911" y="2318004"/>
            <a:ext cx="6743700" cy="383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86911" y="1487424"/>
            <a:ext cx="2988564" cy="62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31533" y="1476935"/>
            <a:ext cx="3407599" cy="6718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667743" y="6422740"/>
            <a:ext cx="15049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2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35191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95"/>
              <a:t>Feature</a:t>
            </a:r>
            <a:r>
              <a:rPr dirty="0" spc="-225"/>
              <a:t> </a:t>
            </a:r>
            <a:r>
              <a:rPr dirty="0" spc="-5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9957" y="1283533"/>
            <a:ext cx="9464040" cy="481901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Extract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more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information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from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existing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data, not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adding </a:t>
            </a:r>
            <a:r>
              <a:rPr dirty="0" sz="2400" spc="-185">
                <a:solidFill>
                  <a:srgbClr val="00050D"/>
                </a:solidFill>
                <a:latin typeface="Trebuchet MS"/>
                <a:cs typeface="Trebuchet MS"/>
              </a:rPr>
              <a:t>“new”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2400" spc="-409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per-se</a:t>
            </a:r>
            <a:endParaRPr sz="2400">
              <a:latin typeface="Trebuchet MS"/>
              <a:cs typeface="Trebuchet MS"/>
            </a:endParaRPr>
          </a:p>
          <a:p>
            <a:pPr marL="698500" indent="-2286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Making </a:t>
            </a:r>
            <a:r>
              <a:rPr dirty="0" sz="2400" spc="-180">
                <a:solidFill>
                  <a:srgbClr val="00050D"/>
                </a:solidFill>
                <a:latin typeface="Trebuchet MS"/>
                <a:cs typeface="Trebuchet MS"/>
              </a:rPr>
              <a:t>it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more</a:t>
            </a:r>
            <a:r>
              <a:rPr dirty="0" sz="2400" spc="-20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useful</a:t>
            </a:r>
            <a:endParaRPr sz="2400">
              <a:latin typeface="Trebuchet MS"/>
              <a:cs typeface="Trebuchet MS"/>
            </a:endParaRPr>
          </a:p>
          <a:p>
            <a:pPr marL="12700" marR="2007870" indent="457200">
              <a:lnSpc>
                <a:spcPts val="4390"/>
              </a:lnSpc>
              <a:spcBef>
                <a:spcPts val="40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With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good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features,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most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algorithms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can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learn</a:t>
            </a:r>
            <a:r>
              <a:rPr dirty="0" sz="2400" spc="-47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faster 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It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can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be </a:t>
            </a:r>
            <a:r>
              <a:rPr dirty="0" sz="2400" spc="-5">
                <a:solidFill>
                  <a:srgbClr val="00050D"/>
                </a:solidFill>
                <a:latin typeface="Trebuchet MS"/>
                <a:cs typeface="Trebuchet MS"/>
              </a:rPr>
              <a:t>an</a:t>
            </a:r>
            <a:r>
              <a:rPr dirty="0" sz="2400" spc="-26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art</a:t>
            </a:r>
            <a:endParaRPr sz="2400">
              <a:latin typeface="Trebuchet MS"/>
              <a:cs typeface="Trebuchet MS"/>
            </a:endParaRPr>
          </a:p>
          <a:p>
            <a:pPr marL="12700" marR="3054350" indent="457200">
              <a:lnSpc>
                <a:spcPts val="439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Requires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thought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knowledge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4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  </a:t>
            </a:r>
            <a:r>
              <a:rPr dirty="0" sz="2400" spc="-220">
                <a:solidFill>
                  <a:srgbClr val="00050D"/>
                </a:solidFill>
                <a:latin typeface="Trebuchet MS"/>
                <a:cs typeface="Trebuchet MS"/>
              </a:rPr>
              <a:t>Two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steps: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Variable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transformation 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(e.g.,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dates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into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weekdays,</a:t>
            </a:r>
            <a:r>
              <a:rPr dirty="0" sz="2400" spc="-2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normalizing)</a:t>
            </a:r>
            <a:endParaRPr sz="2400">
              <a:latin typeface="Trebuchet MS"/>
              <a:cs typeface="Trebuchet MS"/>
            </a:endParaRPr>
          </a:p>
          <a:p>
            <a:pPr lvl="1" marL="1041400" marR="304165" indent="-342900">
              <a:lnSpc>
                <a:spcPts val="2590"/>
              </a:lnSpc>
              <a:spcBef>
                <a:spcPts val="1839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Feature creation 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(e.g.,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n-grams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for 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texts, </a:t>
            </a:r>
            <a:r>
              <a:rPr dirty="0" sz="2400" spc="-155">
                <a:solidFill>
                  <a:srgbClr val="00050D"/>
                </a:solidFill>
                <a:latin typeface="Trebuchet MS"/>
                <a:cs typeface="Trebuchet MS"/>
              </a:rPr>
              <a:t>if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word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capitalized</a:t>
            </a:r>
            <a:r>
              <a:rPr dirty="0" sz="2400" spc="-3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detect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names,</a:t>
            </a:r>
            <a:r>
              <a:rPr dirty="0" sz="2400" spc="-1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00050D"/>
                </a:solidFill>
                <a:latin typeface="Trebuchet MS"/>
                <a:cs typeface="Trebuchet MS"/>
              </a:rPr>
              <a:t>etc.)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53270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0"/>
              <a:t>Algorithm Selection </a:t>
            </a:r>
            <a:r>
              <a:rPr dirty="0" spc="35"/>
              <a:t>&amp;</a:t>
            </a:r>
            <a:r>
              <a:rPr dirty="0" spc="-425"/>
              <a:t> </a:t>
            </a:r>
            <a:r>
              <a:rPr dirty="0" spc="-110"/>
              <a:t>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37485" y="1468323"/>
            <a:ext cx="17119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54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800" spc="-4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800" spc="-35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800" spc="-14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800" spc="-15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2800" spc="-105">
                <a:solidFill>
                  <a:srgbClr val="00050D"/>
                </a:solidFill>
                <a:latin typeface="Trebuchet MS"/>
                <a:cs typeface="Trebuchet MS"/>
              </a:rPr>
              <a:t>v</a:t>
            </a:r>
            <a:r>
              <a:rPr dirty="0" sz="2800" spc="-25">
                <a:solidFill>
                  <a:srgbClr val="00050D"/>
                </a:solidFill>
                <a:latin typeface="Trebuchet MS"/>
                <a:cs typeface="Trebuchet MS"/>
              </a:rPr>
              <a:t>is</a:t>
            </a:r>
            <a:r>
              <a:rPr dirty="0" sz="2800" spc="-25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800" spc="-55">
                <a:solidFill>
                  <a:srgbClr val="00050D"/>
                </a:solidFill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7485" y="1897125"/>
            <a:ext cx="4552950" cy="3930650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Linear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classifier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Naive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Bayes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Support 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Vector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Machines</a:t>
            </a:r>
            <a:r>
              <a:rPr dirty="0" sz="2400" spc="-20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(SVM)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Decision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00050D"/>
                </a:solidFill>
                <a:latin typeface="Trebuchet MS"/>
                <a:cs typeface="Trebuchet MS"/>
              </a:rPr>
              <a:t>Tree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Random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Forests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k-Nearest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Neighbors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Neural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Networks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(Deep</a:t>
            </a:r>
            <a:r>
              <a:rPr dirty="0" sz="2400" spc="-36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learning)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49182" y="1468323"/>
            <a:ext cx="208216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0">
                <a:solidFill>
                  <a:srgbClr val="00050D"/>
                </a:solidFill>
                <a:latin typeface="Trebuchet MS"/>
                <a:cs typeface="Trebuchet MS"/>
              </a:rPr>
              <a:t>Un</a:t>
            </a:r>
            <a:r>
              <a:rPr dirty="0" sz="2800" spc="15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800" spc="-4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800" spc="-35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800" spc="-14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800" spc="-15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2800" spc="-40">
                <a:solidFill>
                  <a:srgbClr val="00050D"/>
                </a:solidFill>
                <a:latin typeface="Trebuchet MS"/>
                <a:cs typeface="Trebuchet MS"/>
              </a:rPr>
              <a:t>vi</a:t>
            </a:r>
            <a:r>
              <a:rPr dirty="0" sz="2800" spc="-30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800" spc="-65">
                <a:solidFill>
                  <a:srgbClr val="00050D"/>
                </a:solidFill>
                <a:latin typeface="Trebuchet MS"/>
                <a:cs typeface="Trebuchet MS"/>
              </a:rPr>
              <a:t>ed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9182" y="1897125"/>
            <a:ext cx="1467485" cy="225742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PCA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t-SNE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k</a:t>
            </a:r>
            <a:r>
              <a:rPr dirty="0" sz="2400" spc="-285">
                <a:solidFill>
                  <a:srgbClr val="00050D"/>
                </a:solidFill>
                <a:latin typeface="Trebuchet MS"/>
                <a:cs typeface="Trebuchet MS"/>
              </a:rPr>
              <a:t>-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means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40">
                <a:solidFill>
                  <a:srgbClr val="00050D"/>
                </a:solidFill>
                <a:latin typeface="Trebuchet MS"/>
                <a:cs typeface="Trebuchet MS"/>
              </a:rPr>
              <a:t>DBSCAN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9182" y="4312742"/>
            <a:ext cx="22256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95">
                <a:solidFill>
                  <a:srgbClr val="00050D"/>
                </a:solidFill>
                <a:latin typeface="Trebuchet MS"/>
                <a:cs typeface="Trebuchet MS"/>
              </a:rPr>
              <a:t>Reinforcement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49182" y="4741519"/>
            <a:ext cx="1756410" cy="114109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65">
                <a:solidFill>
                  <a:srgbClr val="00050D"/>
                </a:solidFill>
                <a:latin typeface="Trebuchet MS"/>
                <a:cs typeface="Trebuchet MS"/>
              </a:rPr>
              <a:t>SARSA–λ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Q-Learning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45152" y="2669794"/>
            <a:ext cx="3486785" cy="1527810"/>
            <a:chOff x="4645152" y="2669794"/>
            <a:chExt cx="3486785" cy="1527810"/>
          </a:xfrm>
        </p:grpSpPr>
        <p:sp>
          <p:nvSpPr>
            <p:cNvPr id="3" name="object 3"/>
            <p:cNvSpPr/>
            <p:nvPr/>
          </p:nvSpPr>
          <p:spPr>
            <a:xfrm>
              <a:off x="6715887" y="2676144"/>
              <a:ext cx="1409700" cy="391795"/>
            </a:xfrm>
            <a:custGeom>
              <a:avLst/>
              <a:gdLst/>
              <a:ahLst/>
              <a:cxnLst/>
              <a:rect l="l" t="t" r="r" b="b"/>
              <a:pathLst>
                <a:path w="1409700" h="391794">
                  <a:moveTo>
                    <a:pt x="135636" y="0"/>
                  </a:moveTo>
                  <a:lnTo>
                    <a:pt x="0" y="0"/>
                  </a:lnTo>
                  <a:lnTo>
                    <a:pt x="65136" y="530"/>
                  </a:lnTo>
                  <a:lnTo>
                    <a:pt x="129568" y="2105"/>
                  </a:lnTo>
                  <a:lnTo>
                    <a:pt x="193197" y="4704"/>
                  </a:lnTo>
                  <a:lnTo>
                    <a:pt x="255925" y="8302"/>
                  </a:lnTo>
                  <a:lnTo>
                    <a:pt x="317654" y="12877"/>
                  </a:lnTo>
                  <a:lnTo>
                    <a:pt x="378284" y="18407"/>
                  </a:lnTo>
                  <a:lnTo>
                    <a:pt x="437719" y="24870"/>
                  </a:lnTo>
                  <a:lnTo>
                    <a:pt x="495858" y="32241"/>
                  </a:lnTo>
                  <a:lnTo>
                    <a:pt x="552604" y="40499"/>
                  </a:lnTo>
                  <a:lnTo>
                    <a:pt x="607858" y="49621"/>
                  </a:lnTo>
                  <a:lnTo>
                    <a:pt x="661522" y="59584"/>
                  </a:lnTo>
                  <a:lnTo>
                    <a:pt x="713498" y="70366"/>
                  </a:lnTo>
                  <a:lnTo>
                    <a:pt x="763687" y="81944"/>
                  </a:lnTo>
                  <a:lnTo>
                    <a:pt x="811990" y="94294"/>
                  </a:lnTo>
                  <a:lnTo>
                    <a:pt x="858310" y="107396"/>
                  </a:lnTo>
                  <a:lnTo>
                    <a:pt x="902548" y="121225"/>
                  </a:lnTo>
                  <a:lnTo>
                    <a:pt x="944605" y="135759"/>
                  </a:lnTo>
                  <a:lnTo>
                    <a:pt x="984383" y="150976"/>
                  </a:lnTo>
                  <a:lnTo>
                    <a:pt x="1021784" y="166853"/>
                  </a:lnTo>
                  <a:lnTo>
                    <a:pt x="1056709" y="183367"/>
                  </a:lnTo>
                  <a:lnTo>
                    <a:pt x="1118737" y="218216"/>
                  </a:lnTo>
                  <a:lnTo>
                    <a:pt x="1169682" y="255341"/>
                  </a:lnTo>
                  <a:lnTo>
                    <a:pt x="1190752" y="274700"/>
                  </a:lnTo>
                  <a:lnTo>
                    <a:pt x="1107694" y="274700"/>
                  </a:lnTo>
                  <a:lnTo>
                    <a:pt x="1315593" y="391667"/>
                  </a:lnTo>
                  <a:lnTo>
                    <a:pt x="1409446" y="274700"/>
                  </a:lnTo>
                  <a:lnTo>
                    <a:pt x="1326388" y="274700"/>
                  </a:lnTo>
                  <a:lnTo>
                    <a:pt x="1305318" y="255341"/>
                  </a:lnTo>
                  <a:lnTo>
                    <a:pt x="1254378" y="218216"/>
                  </a:lnTo>
                  <a:lnTo>
                    <a:pt x="1192357" y="183367"/>
                  </a:lnTo>
                  <a:lnTo>
                    <a:pt x="1157436" y="166853"/>
                  </a:lnTo>
                  <a:lnTo>
                    <a:pt x="1120041" y="150976"/>
                  </a:lnTo>
                  <a:lnTo>
                    <a:pt x="1080267" y="135759"/>
                  </a:lnTo>
                  <a:lnTo>
                    <a:pt x="1038215" y="121225"/>
                  </a:lnTo>
                  <a:lnTo>
                    <a:pt x="993983" y="107396"/>
                  </a:lnTo>
                  <a:lnTo>
                    <a:pt x="947668" y="94294"/>
                  </a:lnTo>
                  <a:lnTo>
                    <a:pt x="899369" y="81944"/>
                  </a:lnTo>
                  <a:lnTo>
                    <a:pt x="849184" y="70366"/>
                  </a:lnTo>
                  <a:lnTo>
                    <a:pt x="797211" y="59584"/>
                  </a:lnTo>
                  <a:lnTo>
                    <a:pt x="743549" y="49621"/>
                  </a:lnTo>
                  <a:lnTo>
                    <a:pt x="688296" y="40499"/>
                  </a:lnTo>
                  <a:lnTo>
                    <a:pt x="631550" y="32241"/>
                  </a:lnTo>
                  <a:lnTo>
                    <a:pt x="573410" y="24870"/>
                  </a:lnTo>
                  <a:lnTo>
                    <a:pt x="513973" y="18407"/>
                  </a:lnTo>
                  <a:lnTo>
                    <a:pt x="453339" y="12877"/>
                  </a:lnTo>
                  <a:lnTo>
                    <a:pt x="391604" y="8302"/>
                  </a:lnTo>
                  <a:lnTo>
                    <a:pt x="328869" y="4704"/>
                  </a:lnTo>
                  <a:lnTo>
                    <a:pt x="265230" y="2105"/>
                  </a:lnTo>
                  <a:lnTo>
                    <a:pt x="200786" y="53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68112" y="2676144"/>
              <a:ext cx="1315720" cy="391795"/>
            </a:xfrm>
            <a:custGeom>
              <a:avLst/>
              <a:gdLst/>
              <a:ahLst/>
              <a:cxnLst/>
              <a:rect l="l" t="t" r="r" b="b"/>
              <a:pathLst>
                <a:path w="1315720" h="391794">
                  <a:moveTo>
                    <a:pt x="1247774" y="0"/>
                  </a:moveTo>
                  <a:lnTo>
                    <a:pt x="1176971" y="620"/>
                  </a:lnTo>
                  <a:lnTo>
                    <a:pt x="1107203" y="2458"/>
                  </a:lnTo>
                  <a:lnTo>
                    <a:pt x="1038577" y="5481"/>
                  </a:lnTo>
                  <a:lnTo>
                    <a:pt x="971197" y="9657"/>
                  </a:lnTo>
                  <a:lnTo>
                    <a:pt x="905169" y="14951"/>
                  </a:lnTo>
                  <a:lnTo>
                    <a:pt x="840598" y="21331"/>
                  </a:lnTo>
                  <a:lnTo>
                    <a:pt x="777590" y="28764"/>
                  </a:lnTo>
                  <a:lnTo>
                    <a:pt x="716250" y="37217"/>
                  </a:lnTo>
                  <a:lnTo>
                    <a:pt x="656684" y="46656"/>
                  </a:lnTo>
                  <a:lnTo>
                    <a:pt x="598996" y="57049"/>
                  </a:lnTo>
                  <a:lnTo>
                    <a:pt x="543292" y="68362"/>
                  </a:lnTo>
                  <a:lnTo>
                    <a:pt x="489677" y="80562"/>
                  </a:lnTo>
                  <a:lnTo>
                    <a:pt x="438258" y="93617"/>
                  </a:lnTo>
                  <a:lnTo>
                    <a:pt x="389138" y="107493"/>
                  </a:lnTo>
                  <a:lnTo>
                    <a:pt x="342424" y="122156"/>
                  </a:lnTo>
                  <a:lnTo>
                    <a:pt x="298221" y="137575"/>
                  </a:lnTo>
                  <a:lnTo>
                    <a:pt x="256634" y="153716"/>
                  </a:lnTo>
                  <a:lnTo>
                    <a:pt x="217768" y="170545"/>
                  </a:lnTo>
                  <a:lnTo>
                    <a:pt x="181729" y="188031"/>
                  </a:lnTo>
                  <a:lnTo>
                    <a:pt x="118554" y="224836"/>
                  </a:lnTo>
                  <a:lnTo>
                    <a:pt x="67951" y="263867"/>
                  </a:lnTo>
                  <a:lnTo>
                    <a:pt x="30762" y="304859"/>
                  </a:lnTo>
                  <a:lnTo>
                    <a:pt x="7831" y="347547"/>
                  </a:lnTo>
                  <a:lnTo>
                    <a:pt x="0" y="391667"/>
                  </a:lnTo>
                  <a:lnTo>
                    <a:pt x="135636" y="391667"/>
                  </a:lnTo>
                  <a:lnTo>
                    <a:pt x="137601" y="369524"/>
                  </a:lnTo>
                  <a:lnTo>
                    <a:pt x="143430" y="347692"/>
                  </a:lnTo>
                  <a:lnTo>
                    <a:pt x="166268" y="305099"/>
                  </a:lnTo>
                  <a:lnTo>
                    <a:pt x="203330" y="264161"/>
                  </a:lnTo>
                  <a:lnTo>
                    <a:pt x="253797" y="225149"/>
                  </a:lnTo>
                  <a:lnTo>
                    <a:pt x="316850" y="188334"/>
                  </a:lnTo>
                  <a:lnTo>
                    <a:pt x="352841" y="170835"/>
                  </a:lnTo>
                  <a:lnTo>
                    <a:pt x="391671" y="153987"/>
                  </a:lnTo>
                  <a:lnTo>
                    <a:pt x="433238" y="137824"/>
                  </a:lnTo>
                  <a:lnTo>
                    <a:pt x="477440" y="122380"/>
                  </a:lnTo>
                  <a:lnTo>
                    <a:pt x="524175" y="107689"/>
                  </a:lnTo>
                  <a:lnTo>
                    <a:pt x="573339" y="93784"/>
                  </a:lnTo>
                  <a:lnTo>
                    <a:pt x="624831" y="80700"/>
                  </a:lnTo>
                  <a:lnTo>
                    <a:pt x="678548" y="68471"/>
                  </a:lnTo>
                  <a:lnTo>
                    <a:pt x="734389" y="57129"/>
                  </a:lnTo>
                  <a:lnTo>
                    <a:pt x="792250" y="46711"/>
                  </a:lnTo>
                  <a:lnTo>
                    <a:pt x="852029" y="37248"/>
                  </a:lnTo>
                  <a:lnTo>
                    <a:pt x="913623" y="28776"/>
                  </a:lnTo>
                  <a:lnTo>
                    <a:pt x="976932" y="21328"/>
                  </a:lnTo>
                  <a:lnTo>
                    <a:pt x="1041851" y="14937"/>
                  </a:lnTo>
                  <a:lnTo>
                    <a:pt x="1108279" y="9639"/>
                  </a:lnTo>
                  <a:lnTo>
                    <a:pt x="1176114" y="5466"/>
                  </a:lnTo>
                  <a:lnTo>
                    <a:pt x="1245252" y="2454"/>
                  </a:lnTo>
                  <a:lnTo>
                    <a:pt x="1315592" y="634"/>
                  </a:lnTo>
                  <a:lnTo>
                    <a:pt x="1247774" y="0"/>
                  </a:lnTo>
                  <a:close/>
                </a:path>
              </a:pathLst>
            </a:custGeom>
            <a:solidFill>
              <a:srgbClr val="BE63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68112" y="2676144"/>
              <a:ext cx="2657475" cy="391795"/>
            </a:xfrm>
            <a:custGeom>
              <a:avLst/>
              <a:gdLst/>
              <a:ahLst/>
              <a:cxnLst/>
              <a:rect l="l" t="t" r="r" b="b"/>
              <a:pathLst>
                <a:path w="2657475" h="391794">
                  <a:moveTo>
                    <a:pt x="1315592" y="634"/>
                  </a:moveTo>
                  <a:lnTo>
                    <a:pt x="1245252" y="2454"/>
                  </a:lnTo>
                  <a:lnTo>
                    <a:pt x="1176114" y="5466"/>
                  </a:lnTo>
                  <a:lnTo>
                    <a:pt x="1108279" y="9639"/>
                  </a:lnTo>
                  <a:lnTo>
                    <a:pt x="1041851" y="14937"/>
                  </a:lnTo>
                  <a:lnTo>
                    <a:pt x="976932" y="21328"/>
                  </a:lnTo>
                  <a:lnTo>
                    <a:pt x="913623" y="28776"/>
                  </a:lnTo>
                  <a:lnTo>
                    <a:pt x="852029" y="37248"/>
                  </a:lnTo>
                  <a:lnTo>
                    <a:pt x="792250" y="46711"/>
                  </a:lnTo>
                  <a:lnTo>
                    <a:pt x="734389" y="57129"/>
                  </a:lnTo>
                  <a:lnTo>
                    <a:pt x="678548" y="68471"/>
                  </a:lnTo>
                  <a:lnTo>
                    <a:pt x="624831" y="80700"/>
                  </a:lnTo>
                  <a:lnTo>
                    <a:pt x="573339" y="93784"/>
                  </a:lnTo>
                  <a:lnTo>
                    <a:pt x="524175" y="107689"/>
                  </a:lnTo>
                  <a:lnTo>
                    <a:pt x="477440" y="122380"/>
                  </a:lnTo>
                  <a:lnTo>
                    <a:pt x="433238" y="137824"/>
                  </a:lnTo>
                  <a:lnTo>
                    <a:pt x="391671" y="153987"/>
                  </a:lnTo>
                  <a:lnTo>
                    <a:pt x="352841" y="170835"/>
                  </a:lnTo>
                  <a:lnTo>
                    <a:pt x="316850" y="188334"/>
                  </a:lnTo>
                  <a:lnTo>
                    <a:pt x="253797" y="225149"/>
                  </a:lnTo>
                  <a:lnTo>
                    <a:pt x="203330" y="264161"/>
                  </a:lnTo>
                  <a:lnTo>
                    <a:pt x="166268" y="305099"/>
                  </a:lnTo>
                  <a:lnTo>
                    <a:pt x="143430" y="347692"/>
                  </a:lnTo>
                  <a:lnTo>
                    <a:pt x="135636" y="391667"/>
                  </a:lnTo>
                  <a:lnTo>
                    <a:pt x="0" y="391667"/>
                  </a:lnTo>
                  <a:lnTo>
                    <a:pt x="7831" y="347547"/>
                  </a:lnTo>
                  <a:lnTo>
                    <a:pt x="30762" y="304859"/>
                  </a:lnTo>
                  <a:lnTo>
                    <a:pt x="67951" y="263867"/>
                  </a:lnTo>
                  <a:lnTo>
                    <a:pt x="118554" y="224836"/>
                  </a:lnTo>
                  <a:lnTo>
                    <a:pt x="181729" y="188031"/>
                  </a:lnTo>
                  <a:lnTo>
                    <a:pt x="217768" y="170545"/>
                  </a:lnTo>
                  <a:lnTo>
                    <a:pt x="256634" y="153716"/>
                  </a:lnTo>
                  <a:lnTo>
                    <a:pt x="298221" y="137575"/>
                  </a:lnTo>
                  <a:lnTo>
                    <a:pt x="342424" y="122156"/>
                  </a:lnTo>
                  <a:lnTo>
                    <a:pt x="389138" y="107493"/>
                  </a:lnTo>
                  <a:lnTo>
                    <a:pt x="438258" y="93617"/>
                  </a:lnTo>
                  <a:lnTo>
                    <a:pt x="489677" y="80562"/>
                  </a:lnTo>
                  <a:lnTo>
                    <a:pt x="543292" y="68362"/>
                  </a:lnTo>
                  <a:lnTo>
                    <a:pt x="598996" y="57049"/>
                  </a:lnTo>
                  <a:lnTo>
                    <a:pt x="656684" y="46656"/>
                  </a:lnTo>
                  <a:lnTo>
                    <a:pt x="716250" y="37217"/>
                  </a:lnTo>
                  <a:lnTo>
                    <a:pt x="777590" y="28764"/>
                  </a:lnTo>
                  <a:lnTo>
                    <a:pt x="840598" y="21331"/>
                  </a:lnTo>
                  <a:lnTo>
                    <a:pt x="905169" y="14951"/>
                  </a:lnTo>
                  <a:lnTo>
                    <a:pt x="971197" y="9657"/>
                  </a:lnTo>
                  <a:lnTo>
                    <a:pt x="1038577" y="5481"/>
                  </a:lnTo>
                  <a:lnTo>
                    <a:pt x="1107203" y="2458"/>
                  </a:lnTo>
                  <a:lnTo>
                    <a:pt x="1176971" y="620"/>
                  </a:lnTo>
                  <a:lnTo>
                    <a:pt x="1247774" y="0"/>
                  </a:lnTo>
                  <a:lnTo>
                    <a:pt x="1383411" y="0"/>
                  </a:lnTo>
                  <a:lnTo>
                    <a:pt x="1448561" y="530"/>
                  </a:lnTo>
                  <a:lnTo>
                    <a:pt x="1513005" y="2105"/>
                  </a:lnTo>
                  <a:lnTo>
                    <a:pt x="1576644" y="4704"/>
                  </a:lnTo>
                  <a:lnTo>
                    <a:pt x="1639379" y="8302"/>
                  </a:lnTo>
                  <a:lnTo>
                    <a:pt x="1701114" y="12877"/>
                  </a:lnTo>
                  <a:lnTo>
                    <a:pt x="1761748" y="18407"/>
                  </a:lnTo>
                  <a:lnTo>
                    <a:pt x="1821185" y="24870"/>
                  </a:lnTo>
                  <a:lnTo>
                    <a:pt x="1879325" y="32241"/>
                  </a:lnTo>
                  <a:lnTo>
                    <a:pt x="1936071" y="40499"/>
                  </a:lnTo>
                  <a:lnTo>
                    <a:pt x="1991324" y="49621"/>
                  </a:lnTo>
                  <a:lnTo>
                    <a:pt x="2044986" y="59584"/>
                  </a:lnTo>
                  <a:lnTo>
                    <a:pt x="2096959" y="70366"/>
                  </a:lnTo>
                  <a:lnTo>
                    <a:pt x="2147144" y="81944"/>
                  </a:lnTo>
                  <a:lnTo>
                    <a:pt x="2195443" y="94294"/>
                  </a:lnTo>
                  <a:lnTo>
                    <a:pt x="2241758" y="107396"/>
                  </a:lnTo>
                  <a:lnTo>
                    <a:pt x="2285990" y="121225"/>
                  </a:lnTo>
                  <a:lnTo>
                    <a:pt x="2328042" y="135759"/>
                  </a:lnTo>
                  <a:lnTo>
                    <a:pt x="2367816" y="150976"/>
                  </a:lnTo>
                  <a:lnTo>
                    <a:pt x="2405211" y="166853"/>
                  </a:lnTo>
                  <a:lnTo>
                    <a:pt x="2440132" y="183367"/>
                  </a:lnTo>
                  <a:lnTo>
                    <a:pt x="2502153" y="218216"/>
                  </a:lnTo>
                  <a:lnTo>
                    <a:pt x="2553093" y="255341"/>
                  </a:lnTo>
                  <a:lnTo>
                    <a:pt x="2574163" y="274700"/>
                  </a:lnTo>
                  <a:lnTo>
                    <a:pt x="2657220" y="274700"/>
                  </a:lnTo>
                  <a:lnTo>
                    <a:pt x="2563367" y="391667"/>
                  </a:lnTo>
                  <a:lnTo>
                    <a:pt x="2355468" y="274700"/>
                  </a:lnTo>
                  <a:lnTo>
                    <a:pt x="2438527" y="274700"/>
                  </a:lnTo>
                  <a:lnTo>
                    <a:pt x="2417457" y="255341"/>
                  </a:lnTo>
                  <a:lnTo>
                    <a:pt x="2366512" y="218216"/>
                  </a:lnTo>
                  <a:lnTo>
                    <a:pt x="2304484" y="183367"/>
                  </a:lnTo>
                  <a:lnTo>
                    <a:pt x="2269559" y="166853"/>
                  </a:lnTo>
                  <a:lnTo>
                    <a:pt x="2232158" y="150976"/>
                  </a:lnTo>
                  <a:lnTo>
                    <a:pt x="2192380" y="135759"/>
                  </a:lnTo>
                  <a:lnTo>
                    <a:pt x="2150323" y="121225"/>
                  </a:lnTo>
                  <a:lnTo>
                    <a:pt x="2106085" y="107396"/>
                  </a:lnTo>
                  <a:lnTo>
                    <a:pt x="2059765" y="94294"/>
                  </a:lnTo>
                  <a:lnTo>
                    <a:pt x="2011462" y="81944"/>
                  </a:lnTo>
                  <a:lnTo>
                    <a:pt x="1961273" y="70366"/>
                  </a:lnTo>
                  <a:lnTo>
                    <a:pt x="1909297" y="59584"/>
                  </a:lnTo>
                  <a:lnTo>
                    <a:pt x="1855633" y="49621"/>
                  </a:lnTo>
                  <a:lnTo>
                    <a:pt x="1800379" y="40499"/>
                  </a:lnTo>
                  <a:lnTo>
                    <a:pt x="1743633" y="32241"/>
                  </a:lnTo>
                  <a:lnTo>
                    <a:pt x="1685494" y="24870"/>
                  </a:lnTo>
                  <a:lnTo>
                    <a:pt x="1626059" y="18407"/>
                  </a:lnTo>
                  <a:lnTo>
                    <a:pt x="1565429" y="12877"/>
                  </a:lnTo>
                  <a:lnTo>
                    <a:pt x="1503700" y="8302"/>
                  </a:lnTo>
                  <a:lnTo>
                    <a:pt x="1440972" y="4704"/>
                  </a:lnTo>
                  <a:lnTo>
                    <a:pt x="1377343" y="2105"/>
                  </a:lnTo>
                  <a:lnTo>
                    <a:pt x="1312911" y="530"/>
                  </a:lnTo>
                  <a:lnTo>
                    <a:pt x="1247774" y="0"/>
                  </a:lnTo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29123" y="3800855"/>
              <a:ext cx="1409065" cy="390525"/>
            </a:xfrm>
            <a:custGeom>
              <a:avLst/>
              <a:gdLst/>
              <a:ahLst/>
              <a:cxnLst/>
              <a:rect l="l" t="t" r="r" b="b"/>
              <a:pathLst>
                <a:path w="1409065" h="390525">
                  <a:moveTo>
                    <a:pt x="93217" y="0"/>
                  </a:moveTo>
                  <a:lnTo>
                    <a:pt x="0" y="116586"/>
                  </a:lnTo>
                  <a:lnTo>
                    <a:pt x="82676" y="116586"/>
                  </a:lnTo>
                  <a:lnTo>
                    <a:pt x="103761" y="135869"/>
                  </a:lnTo>
                  <a:lnTo>
                    <a:pt x="154737" y="172848"/>
                  </a:lnTo>
                  <a:lnTo>
                    <a:pt x="216797" y="207556"/>
                  </a:lnTo>
                  <a:lnTo>
                    <a:pt x="251738" y="224003"/>
                  </a:lnTo>
                  <a:lnTo>
                    <a:pt x="289154" y="239814"/>
                  </a:lnTo>
                  <a:lnTo>
                    <a:pt x="328949" y="254968"/>
                  </a:lnTo>
                  <a:lnTo>
                    <a:pt x="371023" y="269442"/>
                  </a:lnTo>
                  <a:lnTo>
                    <a:pt x="415278" y="283214"/>
                  </a:lnTo>
                  <a:lnTo>
                    <a:pt x="461616" y="296260"/>
                  </a:lnTo>
                  <a:lnTo>
                    <a:pt x="509938" y="308558"/>
                  </a:lnTo>
                  <a:lnTo>
                    <a:pt x="560146" y="320086"/>
                  </a:lnTo>
                  <a:lnTo>
                    <a:pt x="612141" y="330821"/>
                  </a:lnTo>
                  <a:lnTo>
                    <a:pt x="665826" y="340742"/>
                  </a:lnTo>
                  <a:lnTo>
                    <a:pt x="721101" y="349824"/>
                  </a:lnTo>
                  <a:lnTo>
                    <a:pt x="777869" y="358046"/>
                  </a:lnTo>
                  <a:lnTo>
                    <a:pt x="836031" y="365385"/>
                  </a:lnTo>
                  <a:lnTo>
                    <a:pt x="895489" y="371818"/>
                  </a:lnTo>
                  <a:lnTo>
                    <a:pt x="956144" y="377324"/>
                  </a:lnTo>
                  <a:lnTo>
                    <a:pt x="1017898" y="381879"/>
                  </a:lnTo>
                  <a:lnTo>
                    <a:pt x="1080653" y="385461"/>
                  </a:lnTo>
                  <a:lnTo>
                    <a:pt x="1144309" y="388047"/>
                  </a:lnTo>
                  <a:lnTo>
                    <a:pt x="1208770" y="389616"/>
                  </a:lnTo>
                  <a:lnTo>
                    <a:pt x="1273936" y="390144"/>
                  </a:lnTo>
                  <a:lnTo>
                    <a:pt x="1409065" y="390144"/>
                  </a:lnTo>
                  <a:lnTo>
                    <a:pt x="1343898" y="389616"/>
                  </a:lnTo>
                  <a:lnTo>
                    <a:pt x="1279437" y="388047"/>
                  </a:lnTo>
                  <a:lnTo>
                    <a:pt x="1215781" y="385461"/>
                  </a:lnTo>
                  <a:lnTo>
                    <a:pt x="1153026" y="381879"/>
                  </a:lnTo>
                  <a:lnTo>
                    <a:pt x="1091272" y="377324"/>
                  </a:lnTo>
                  <a:lnTo>
                    <a:pt x="1030617" y="371818"/>
                  </a:lnTo>
                  <a:lnTo>
                    <a:pt x="971159" y="365385"/>
                  </a:lnTo>
                  <a:lnTo>
                    <a:pt x="912997" y="358046"/>
                  </a:lnTo>
                  <a:lnTo>
                    <a:pt x="856229" y="349824"/>
                  </a:lnTo>
                  <a:lnTo>
                    <a:pt x="800954" y="340742"/>
                  </a:lnTo>
                  <a:lnTo>
                    <a:pt x="747269" y="330821"/>
                  </a:lnTo>
                  <a:lnTo>
                    <a:pt x="695274" y="320086"/>
                  </a:lnTo>
                  <a:lnTo>
                    <a:pt x="645066" y="308558"/>
                  </a:lnTo>
                  <a:lnTo>
                    <a:pt x="596744" y="296260"/>
                  </a:lnTo>
                  <a:lnTo>
                    <a:pt x="550406" y="283214"/>
                  </a:lnTo>
                  <a:lnTo>
                    <a:pt x="506151" y="269442"/>
                  </a:lnTo>
                  <a:lnTo>
                    <a:pt x="464077" y="254968"/>
                  </a:lnTo>
                  <a:lnTo>
                    <a:pt x="424282" y="239814"/>
                  </a:lnTo>
                  <a:lnTo>
                    <a:pt x="386866" y="224003"/>
                  </a:lnTo>
                  <a:lnTo>
                    <a:pt x="351925" y="207556"/>
                  </a:lnTo>
                  <a:lnTo>
                    <a:pt x="289865" y="172848"/>
                  </a:lnTo>
                  <a:lnTo>
                    <a:pt x="238889" y="135869"/>
                  </a:lnTo>
                  <a:lnTo>
                    <a:pt x="217804" y="116586"/>
                  </a:lnTo>
                  <a:lnTo>
                    <a:pt x="300609" y="116586"/>
                  </a:lnTo>
                  <a:lnTo>
                    <a:pt x="9321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70624" y="3800855"/>
              <a:ext cx="1315720" cy="390525"/>
            </a:xfrm>
            <a:custGeom>
              <a:avLst/>
              <a:gdLst/>
              <a:ahLst/>
              <a:cxnLst/>
              <a:rect l="l" t="t" r="r" b="b"/>
              <a:pathLst>
                <a:path w="1315720" h="390525">
                  <a:moveTo>
                    <a:pt x="1315720" y="0"/>
                  </a:moveTo>
                  <a:lnTo>
                    <a:pt x="1180592" y="0"/>
                  </a:lnTo>
                  <a:lnTo>
                    <a:pt x="1178624" y="22062"/>
                  </a:lnTo>
                  <a:lnTo>
                    <a:pt x="1172791" y="43814"/>
                  </a:lnTo>
                  <a:lnTo>
                    <a:pt x="1149937" y="86250"/>
                  </a:lnTo>
                  <a:lnTo>
                    <a:pt x="1112850" y="127037"/>
                  </a:lnTo>
                  <a:lnTo>
                    <a:pt x="1062349" y="165905"/>
                  </a:lnTo>
                  <a:lnTo>
                    <a:pt x="999254" y="202583"/>
                  </a:lnTo>
                  <a:lnTo>
                    <a:pt x="963241" y="220016"/>
                  </a:lnTo>
                  <a:lnTo>
                    <a:pt x="924386" y="236800"/>
                  </a:lnTo>
                  <a:lnTo>
                    <a:pt x="882793" y="252902"/>
                  </a:lnTo>
                  <a:lnTo>
                    <a:pt x="838565" y="268287"/>
                  </a:lnTo>
                  <a:lnTo>
                    <a:pt x="791803" y="282922"/>
                  </a:lnTo>
                  <a:lnTo>
                    <a:pt x="742610" y="296772"/>
                  </a:lnTo>
                  <a:lnTo>
                    <a:pt x="691088" y="309805"/>
                  </a:lnTo>
                  <a:lnTo>
                    <a:pt x="637341" y="321986"/>
                  </a:lnTo>
                  <a:lnTo>
                    <a:pt x="581471" y="333281"/>
                  </a:lnTo>
                  <a:lnTo>
                    <a:pt x="523579" y="343657"/>
                  </a:lnTo>
                  <a:lnTo>
                    <a:pt x="463770" y="353079"/>
                  </a:lnTo>
                  <a:lnTo>
                    <a:pt x="402144" y="361515"/>
                  </a:lnTo>
                  <a:lnTo>
                    <a:pt x="338806" y="368930"/>
                  </a:lnTo>
                  <a:lnTo>
                    <a:pt x="273856" y="375290"/>
                  </a:lnTo>
                  <a:lnTo>
                    <a:pt x="207398" y="380562"/>
                  </a:lnTo>
                  <a:lnTo>
                    <a:pt x="139534" y="384711"/>
                  </a:lnTo>
                  <a:lnTo>
                    <a:pt x="70367" y="387705"/>
                  </a:lnTo>
                  <a:lnTo>
                    <a:pt x="0" y="389509"/>
                  </a:lnTo>
                  <a:lnTo>
                    <a:pt x="67564" y="390144"/>
                  </a:lnTo>
                  <a:lnTo>
                    <a:pt x="138393" y="389526"/>
                  </a:lnTo>
                  <a:lnTo>
                    <a:pt x="208186" y="387696"/>
                  </a:lnTo>
                  <a:lnTo>
                    <a:pt x="276836" y="384685"/>
                  </a:lnTo>
                  <a:lnTo>
                    <a:pt x="344239" y="380528"/>
                  </a:lnTo>
                  <a:lnTo>
                    <a:pt x="410289" y="375256"/>
                  </a:lnTo>
                  <a:lnTo>
                    <a:pt x="474881" y="368903"/>
                  </a:lnTo>
                  <a:lnTo>
                    <a:pt x="537909" y="361501"/>
                  </a:lnTo>
                  <a:lnTo>
                    <a:pt x="599269" y="353084"/>
                  </a:lnTo>
                  <a:lnTo>
                    <a:pt x="658854" y="343684"/>
                  </a:lnTo>
                  <a:lnTo>
                    <a:pt x="716560" y="333335"/>
                  </a:lnTo>
                  <a:lnTo>
                    <a:pt x="772280" y="322068"/>
                  </a:lnTo>
                  <a:lnTo>
                    <a:pt x="825911" y="309918"/>
                  </a:lnTo>
                  <a:lnTo>
                    <a:pt x="877345" y="296917"/>
                  </a:lnTo>
                  <a:lnTo>
                    <a:pt x="926479" y="283097"/>
                  </a:lnTo>
                  <a:lnTo>
                    <a:pt x="973206" y="268493"/>
                  </a:lnTo>
                  <a:lnTo>
                    <a:pt x="1017422" y="253136"/>
                  </a:lnTo>
                  <a:lnTo>
                    <a:pt x="1059020" y="237059"/>
                  </a:lnTo>
                  <a:lnTo>
                    <a:pt x="1097896" y="220296"/>
                  </a:lnTo>
                  <a:lnTo>
                    <a:pt x="1133944" y="202879"/>
                  </a:lnTo>
                  <a:lnTo>
                    <a:pt x="1197136" y="166217"/>
                  </a:lnTo>
                  <a:lnTo>
                    <a:pt x="1247752" y="127334"/>
                  </a:lnTo>
                  <a:lnTo>
                    <a:pt x="1284950" y="86495"/>
                  </a:lnTo>
                  <a:lnTo>
                    <a:pt x="1307887" y="43962"/>
                  </a:lnTo>
                  <a:lnTo>
                    <a:pt x="1313744" y="22143"/>
                  </a:lnTo>
                  <a:lnTo>
                    <a:pt x="1315720" y="0"/>
                  </a:lnTo>
                  <a:close/>
                </a:path>
              </a:pathLst>
            </a:custGeom>
            <a:solidFill>
              <a:srgbClr val="BE63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29123" y="3800855"/>
              <a:ext cx="2657475" cy="390525"/>
            </a:xfrm>
            <a:custGeom>
              <a:avLst/>
              <a:gdLst/>
              <a:ahLst/>
              <a:cxnLst/>
              <a:rect l="l" t="t" r="r" b="b"/>
              <a:pathLst>
                <a:path w="2657475" h="390525">
                  <a:moveTo>
                    <a:pt x="1341501" y="389509"/>
                  </a:moveTo>
                  <a:lnTo>
                    <a:pt x="1411868" y="387705"/>
                  </a:lnTo>
                  <a:lnTo>
                    <a:pt x="1481035" y="384711"/>
                  </a:lnTo>
                  <a:lnTo>
                    <a:pt x="1548899" y="380562"/>
                  </a:lnTo>
                  <a:lnTo>
                    <a:pt x="1615357" y="375290"/>
                  </a:lnTo>
                  <a:lnTo>
                    <a:pt x="1680307" y="368930"/>
                  </a:lnTo>
                  <a:lnTo>
                    <a:pt x="1743645" y="361515"/>
                  </a:lnTo>
                  <a:lnTo>
                    <a:pt x="1805271" y="353079"/>
                  </a:lnTo>
                  <a:lnTo>
                    <a:pt x="1865080" y="343657"/>
                  </a:lnTo>
                  <a:lnTo>
                    <a:pt x="1922972" y="333281"/>
                  </a:lnTo>
                  <a:lnTo>
                    <a:pt x="1978842" y="321986"/>
                  </a:lnTo>
                  <a:lnTo>
                    <a:pt x="2032589" y="309805"/>
                  </a:lnTo>
                  <a:lnTo>
                    <a:pt x="2084111" y="296772"/>
                  </a:lnTo>
                  <a:lnTo>
                    <a:pt x="2133304" y="282922"/>
                  </a:lnTo>
                  <a:lnTo>
                    <a:pt x="2180066" y="268287"/>
                  </a:lnTo>
                  <a:lnTo>
                    <a:pt x="2224294" y="252902"/>
                  </a:lnTo>
                  <a:lnTo>
                    <a:pt x="2265887" y="236800"/>
                  </a:lnTo>
                  <a:lnTo>
                    <a:pt x="2304742" y="220016"/>
                  </a:lnTo>
                  <a:lnTo>
                    <a:pt x="2340755" y="202583"/>
                  </a:lnTo>
                  <a:lnTo>
                    <a:pt x="2403850" y="165905"/>
                  </a:lnTo>
                  <a:lnTo>
                    <a:pt x="2454351" y="127037"/>
                  </a:lnTo>
                  <a:lnTo>
                    <a:pt x="2491438" y="86250"/>
                  </a:lnTo>
                  <a:lnTo>
                    <a:pt x="2514292" y="43814"/>
                  </a:lnTo>
                  <a:lnTo>
                    <a:pt x="2522093" y="0"/>
                  </a:lnTo>
                  <a:lnTo>
                    <a:pt x="2657221" y="0"/>
                  </a:lnTo>
                  <a:lnTo>
                    <a:pt x="2649388" y="43962"/>
                  </a:lnTo>
                  <a:lnTo>
                    <a:pt x="2626451" y="86495"/>
                  </a:lnTo>
                  <a:lnTo>
                    <a:pt x="2589253" y="127334"/>
                  </a:lnTo>
                  <a:lnTo>
                    <a:pt x="2538637" y="166217"/>
                  </a:lnTo>
                  <a:lnTo>
                    <a:pt x="2475445" y="202879"/>
                  </a:lnTo>
                  <a:lnTo>
                    <a:pt x="2439397" y="220296"/>
                  </a:lnTo>
                  <a:lnTo>
                    <a:pt x="2400521" y="237059"/>
                  </a:lnTo>
                  <a:lnTo>
                    <a:pt x="2358923" y="253136"/>
                  </a:lnTo>
                  <a:lnTo>
                    <a:pt x="2314707" y="268493"/>
                  </a:lnTo>
                  <a:lnTo>
                    <a:pt x="2267980" y="283097"/>
                  </a:lnTo>
                  <a:lnTo>
                    <a:pt x="2218846" y="296917"/>
                  </a:lnTo>
                  <a:lnTo>
                    <a:pt x="2167412" y="309918"/>
                  </a:lnTo>
                  <a:lnTo>
                    <a:pt x="2113781" y="322068"/>
                  </a:lnTo>
                  <a:lnTo>
                    <a:pt x="2058061" y="333335"/>
                  </a:lnTo>
                  <a:lnTo>
                    <a:pt x="2000355" y="343684"/>
                  </a:lnTo>
                  <a:lnTo>
                    <a:pt x="1940770" y="353084"/>
                  </a:lnTo>
                  <a:lnTo>
                    <a:pt x="1879410" y="361501"/>
                  </a:lnTo>
                  <a:lnTo>
                    <a:pt x="1816382" y="368903"/>
                  </a:lnTo>
                  <a:lnTo>
                    <a:pt x="1751790" y="375256"/>
                  </a:lnTo>
                  <a:lnTo>
                    <a:pt x="1685740" y="380528"/>
                  </a:lnTo>
                  <a:lnTo>
                    <a:pt x="1618337" y="384685"/>
                  </a:lnTo>
                  <a:lnTo>
                    <a:pt x="1549687" y="387696"/>
                  </a:lnTo>
                  <a:lnTo>
                    <a:pt x="1479894" y="389526"/>
                  </a:lnTo>
                  <a:lnTo>
                    <a:pt x="1409065" y="390144"/>
                  </a:lnTo>
                  <a:lnTo>
                    <a:pt x="1273936" y="390144"/>
                  </a:lnTo>
                  <a:lnTo>
                    <a:pt x="1208770" y="389616"/>
                  </a:lnTo>
                  <a:lnTo>
                    <a:pt x="1144309" y="388047"/>
                  </a:lnTo>
                  <a:lnTo>
                    <a:pt x="1080653" y="385461"/>
                  </a:lnTo>
                  <a:lnTo>
                    <a:pt x="1017898" y="381879"/>
                  </a:lnTo>
                  <a:lnTo>
                    <a:pt x="956144" y="377324"/>
                  </a:lnTo>
                  <a:lnTo>
                    <a:pt x="895489" y="371818"/>
                  </a:lnTo>
                  <a:lnTo>
                    <a:pt x="836031" y="365385"/>
                  </a:lnTo>
                  <a:lnTo>
                    <a:pt x="777869" y="358046"/>
                  </a:lnTo>
                  <a:lnTo>
                    <a:pt x="721101" y="349824"/>
                  </a:lnTo>
                  <a:lnTo>
                    <a:pt x="665826" y="340742"/>
                  </a:lnTo>
                  <a:lnTo>
                    <a:pt x="612141" y="330821"/>
                  </a:lnTo>
                  <a:lnTo>
                    <a:pt x="560146" y="320086"/>
                  </a:lnTo>
                  <a:lnTo>
                    <a:pt x="509938" y="308558"/>
                  </a:lnTo>
                  <a:lnTo>
                    <a:pt x="461616" y="296260"/>
                  </a:lnTo>
                  <a:lnTo>
                    <a:pt x="415278" y="283214"/>
                  </a:lnTo>
                  <a:lnTo>
                    <a:pt x="371023" y="269442"/>
                  </a:lnTo>
                  <a:lnTo>
                    <a:pt x="328949" y="254968"/>
                  </a:lnTo>
                  <a:lnTo>
                    <a:pt x="289154" y="239814"/>
                  </a:lnTo>
                  <a:lnTo>
                    <a:pt x="251738" y="224003"/>
                  </a:lnTo>
                  <a:lnTo>
                    <a:pt x="216797" y="207556"/>
                  </a:lnTo>
                  <a:lnTo>
                    <a:pt x="154737" y="172848"/>
                  </a:lnTo>
                  <a:lnTo>
                    <a:pt x="103761" y="135869"/>
                  </a:lnTo>
                  <a:lnTo>
                    <a:pt x="82676" y="116586"/>
                  </a:lnTo>
                  <a:lnTo>
                    <a:pt x="0" y="116586"/>
                  </a:lnTo>
                  <a:lnTo>
                    <a:pt x="93217" y="0"/>
                  </a:lnTo>
                  <a:lnTo>
                    <a:pt x="300609" y="116586"/>
                  </a:lnTo>
                  <a:lnTo>
                    <a:pt x="217804" y="116586"/>
                  </a:lnTo>
                  <a:lnTo>
                    <a:pt x="238889" y="135869"/>
                  </a:lnTo>
                  <a:lnTo>
                    <a:pt x="289865" y="172848"/>
                  </a:lnTo>
                  <a:lnTo>
                    <a:pt x="351925" y="207556"/>
                  </a:lnTo>
                  <a:lnTo>
                    <a:pt x="386866" y="224003"/>
                  </a:lnTo>
                  <a:lnTo>
                    <a:pt x="424282" y="239814"/>
                  </a:lnTo>
                  <a:lnTo>
                    <a:pt x="464077" y="254968"/>
                  </a:lnTo>
                  <a:lnTo>
                    <a:pt x="506151" y="269442"/>
                  </a:lnTo>
                  <a:lnTo>
                    <a:pt x="550406" y="283214"/>
                  </a:lnTo>
                  <a:lnTo>
                    <a:pt x="596744" y="296260"/>
                  </a:lnTo>
                  <a:lnTo>
                    <a:pt x="645066" y="308558"/>
                  </a:lnTo>
                  <a:lnTo>
                    <a:pt x="695274" y="320086"/>
                  </a:lnTo>
                  <a:lnTo>
                    <a:pt x="747269" y="330821"/>
                  </a:lnTo>
                  <a:lnTo>
                    <a:pt x="800954" y="340742"/>
                  </a:lnTo>
                  <a:lnTo>
                    <a:pt x="856229" y="349824"/>
                  </a:lnTo>
                  <a:lnTo>
                    <a:pt x="912997" y="358046"/>
                  </a:lnTo>
                  <a:lnTo>
                    <a:pt x="971159" y="365385"/>
                  </a:lnTo>
                  <a:lnTo>
                    <a:pt x="1030617" y="371818"/>
                  </a:lnTo>
                  <a:lnTo>
                    <a:pt x="1091272" y="377324"/>
                  </a:lnTo>
                  <a:lnTo>
                    <a:pt x="1153026" y="381879"/>
                  </a:lnTo>
                  <a:lnTo>
                    <a:pt x="1215781" y="385461"/>
                  </a:lnTo>
                  <a:lnTo>
                    <a:pt x="1279437" y="388047"/>
                  </a:lnTo>
                  <a:lnTo>
                    <a:pt x="1343898" y="389616"/>
                  </a:lnTo>
                  <a:lnTo>
                    <a:pt x="1409065" y="390144"/>
                  </a:lnTo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45152" y="3031248"/>
              <a:ext cx="1808988" cy="8381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19472" y="3147047"/>
              <a:ext cx="1258824" cy="688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77156" y="3063240"/>
              <a:ext cx="1694814" cy="723900"/>
            </a:xfrm>
            <a:custGeom>
              <a:avLst/>
              <a:gdLst/>
              <a:ahLst/>
              <a:cxnLst/>
              <a:rect l="l" t="t" r="r" b="b"/>
              <a:pathLst>
                <a:path w="1694814" h="723900">
                  <a:moveTo>
                    <a:pt x="1574038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1574038" y="723900"/>
                  </a:lnTo>
                  <a:lnTo>
                    <a:pt x="1621018" y="714424"/>
                  </a:lnTo>
                  <a:lnTo>
                    <a:pt x="1659366" y="688578"/>
                  </a:lnTo>
                  <a:lnTo>
                    <a:pt x="1685212" y="650230"/>
                  </a:lnTo>
                  <a:lnTo>
                    <a:pt x="1694688" y="603250"/>
                  </a:lnTo>
                  <a:lnTo>
                    <a:pt x="1694688" y="120650"/>
                  </a:lnTo>
                  <a:lnTo>
                    <a:pt x="1685212" y="73669"/>
                  </a:lnTo>
                  <a:lnTo>
                    <a:pt x="1659366" y="35321"/>
                  </a:lnTo>
                  <a:lnTo>
                    <a:pt x="1621018" y="9475"/>
                  </a:lnTo>
                  <a:lnTo>
                    <a:pt x="1574038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77156" y="3063240"/>
              <a:ext cx="1694814" cy="723900"/>
            </a:xfrm>
            <a:custGeom>
              <a:avLst/>
              <a:gdLst/>
              <a:ahLst/>
              <a:cxnLst/>
              <a:rect l="l" t="t" r="r" b="b"/>
              <a:pathLst>
                <a:path w="1694814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1574038" y="0"/>
                  </a:lnTo>
                  <a:lnTo>
                    <a:pt x="1621018" y="9475"/>
                  </a:lnTo>
                  <a:lnTo>
                    <a:pt x="1659366" y="35321"/>
                  </a:lnTo>
                  <a:lnTo>
                    <a:pt x="1685212" y="73669"/>
                  </a:lnTo>
                  <a:lnTo>
                    <a:pt x="1694688" y="120650"/>
                  </a:lnTo>
                  <a:lnTo>
                    <a:pt x="1694688" y="603250"/>
                  </a:lnTo>
                  <a:lnTo>
                    <a:pt x="1685212" y="650230"/>
                  </a:lnTo>
                  <a:lnTo>
                    <a:pt x="1659366" y="688578"/>
                  </a:lnTo>
                  <a:lnTo>
                    <a:pt x="1621018" y="714424"/>
                  </a:lnTo>
                  <a:lnTo>
                    <a:pt x="1574038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949957" y="1512519"/>
            <a:ext cx="8562975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Goal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training: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making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correct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prediction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00050D"/>
                </a:solidFill>
                <a:latin typeface="Trebuchet MS"/>
                <a:cs typeface="Trebuchet MS"/>
              </a:rPr>
              <a:t>as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often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00050D"/>
                </a:solidFill>
                <a:latin typeface="Trebuchet MS"/>
                <a:cs typeface="Trebuchet MS"/>
              </a:rPr>
              <a:t>as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possible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Incremental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improvement: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9957" y="4484954"/>
            <a:ext cx="8992870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Use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metrics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for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evaluating performance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comparing</a:t>
            </a:r>
            <a:r>
              <a:rPr dirty="0" sz="2400" spc="-4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solutions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Hyperparameter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tuning: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more </a:t>
            </a:r>
            <a:r>
              <a:rPr dirty="0" sz="2400" spc="-5">
                <a:solidFill>
                  <a:srgbClr val="00050D"/>
                </a:solidFill>
                <a:latin typeface="Trebuchet MS"/>
                <a:cs typeface="Trebuchet MS"/>
              </a:rPr>
              <a:t>an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art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than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400" spc="-5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science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53270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0"/>
              <a:t>Algorithm Selection </a:t>
            </a:r>
            <a:r>
              <a:rPr dirty="0" spc="35"/>
              <a:t>&amp;</a:t>
            </a:r>
            <a:r>
              <a:rPr dirty="0" spc="-425"/>
              <a:t> </a:t>
            </a:r>
            <a:r>
              <a:rPr dirty="0" spc="-110"/>
              <a:t>Training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01209" y="3236798"/>
            <a:ext cx="84899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200" spc="-70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2200" spc="-100">
                <a:solidFill>
                  <a:srgbClr val="00050D"/>
                </a:solidFill>
                <a:latin typeface="Trebuchet MS"/>
                <a:cs typeface="Trebuchet MS"/>
              </a:rPr>
              <a:t>edict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67371" y="3031248"/>
            <a:ext cx="1811020" cy="838200"/>
            <a:chOff x="7167371" y="3031248"/>
            <a:chExt cx="1811020" cy="838200"/>
          </a:xfrm>
        </p:grpSpPr>
        <p:sp>
          <p:nvSpPr>
            <p:cNvPr id="19" name="object 19"/>
            <p:cNvSpPr/>
            <p:nvPr/>
          </p:nvSpPr>
          <p:spPr>
            <a:xfrm>
              <a:off x="7167371" y="3031248"/>
              <a:ext cx="1810512" cy="838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88935" y="3147047"/>
              <a:ext cx="1164335" cy="6888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99375" y="3063239"/>
              <a:ext cx="1696720" cy="723900"/>
            </a:xfrm>
            <a:custGeom>
              <a:avLst/>
              <a:gdLst/>
              <a:ahLst/>
              <a:cxnLst/>
              <a:rect l="l" t="t" r="r" b="b"/>
              <a:pathLst>
                <a:path w="1696720" h="723900">
                  <a:moveTo>
                    <a:pt x="1575562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1575562" y="723900"/>
                  </a:lnTo>
                  <a:lnTo>
                    <a:pt x="1622542" y="714424"/>
                  </a:lnTo>
                  <a:lnTo>
                    <a:pt x="1660890" y="688578"/>
                  </a:lnTo>
                  <a:lnTo>
                    <a:pt x="1686736" y="650230"/>
                  </a:lnTo>
                  <a:lnTo>
                    <a:pt x="1696212" y="603250"/>
                  </a:lnTo>
                  <a:lnTo>
                    <a:pt x="1696212" y="120650"/>
                  </a:lnTo>
                  <a:lnTo>
                    <a:pt x="1686736" y="73669"/>
                  </a:lnTo>
                  <a:lnTo>
                    <a:pt x="1660890" y="35321"/>
                  </a:lnTo>
                  <a:lnTo>
                    <a:pt x="1622542" y="9475"/>
                  </a:lnTo>
                  <a:lnTo>
                    <a:pt x="1575562" y="0"/>
                  </a:lnTo>
                  <a:close/>
                </a:path>
              </a:pathLst>
            </a:custGeom>
            <a:solidFill>
              <a:srgbClr val="78C5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99375" y="3063239"/>
              <a:ext cx="1696720" cy="723900"/>
            </a:xfrm>
            <a:custGeom>
              <a:avLst/>
              <a:gdLst/>
              <a:ahLst/>
              <a:cxnLst/>
              <a:rect l="l" t="t" r="r" b="b"/>
              <a:pathLst>
                <a:path w="1696720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1575562" y="0"/>
                  </a:lnTo>
                  <a:lnTo>
                    <a:pt x="1622542" y="9475"/>
                  </a:lnTo>
                  <a:lnTo>
                    <a:pt x="1660890" y="35321"/>
                  </a:lnTo>
                  <a:lnTo>
                    <a:pt x="1686736" y="73669"/>
                  </a:lnTo>
                  <a:lnTo>
                    <a:pt x="1696212" y="120650"/>
                  </a:lnTo>
                  <a:lnTo>
                    <a:pt x="1696212" y="603250"/>
                  </a:lnTo>
                  <a:lnTo>
                    <a:pt x="1686736" y="650230"/>
                  </a:lnTo>
                  <a:lnTo>
                    <a:pt x="1660890" y="688578"/>
                  </a:lnTo>
                  <a:lnTo>
                    <a:pt x="1622542" y="714424"/>
                  </a:lnTo>
                  <a:lnTo>
                    <a:pt x="1575562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671561" y="3236798"/>
            <a:ext cx="7537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0">
                <a:solidFill>
                  <a:srgbClr val="00050D"/>
                </a:solidFill>
                <a:latin typeface="Trebuchet MS"/>
                <a:cs typeface="Trebuchet MS"/>
              </a:rPr>
              <a:t>Adjust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33712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5"/>
              <a:t>Making</a:t>
            </a:r>
            <a:r>
              <a:rPr dirty="0" spc="-204"/>
              <a:t> </a:t>
            </a:r>
            <a:r>
              <a:rPr dirty="0" spc="-65"/>
              <a:t>Predictions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40809" y="3090672"/>
            <a:ext cx="1824989" cy="872490"/>
            <a:chOff x="3940809" y="3090672"/>
            <a:chExt cx="1824989" cy="872490"/>
          </a:xfrm>
        </p:grpSpPr>
        <p:sp>
          <p:nvSpPr>
            <p:cNvPr id="5" name="object 5"/>
            <p:cNvSpPr/>
            <p:nvPr/>
          </p:nvSpPr>
          <p:spPr>
            <a:xfrm>
              <a:off x="3947159" y="3102864"/>
              <a:ext cx="1812289" cy="762000"/>
            </a:xfrm>
            <a:custGeom>
              <a:avLst/>
              <a:gdLst/>
              <a:ahLst/>
              <a:cxnLst/>
              <a:rect l="l" t="t" r="r" b="b"/>
              <a:pathLst>
                <a:path w="1812289" h="762000">
                  <a:moveTo>
                    <a:pt x="1685036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1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1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1685036" y="762000"/>
                  </a:lnTo>
                  <a:lnTo>
                    <a:pt x="1734454" y="752014"/>
                  </a:lnTo>
                  <a:lnTo>
                    <a:pt x="1774825" y="724789"/>
                  </a:lnTo>
                  <a:lnTo>
                    <a:pt x="1802050" y="684418"/>
                  </a:lnTo>
                  <a:lnTo>
                    <a:pt x="1812036" y="635000"/>
                  </a:lnTo>
                  <a:lnTo>
                    <a:pt x="1812036" y="127000"/>
                  </a:lnTo>
                  <a:lnTo>
                    <a:pt x="1802050" y="77581"/>
                  </a:lnTo>
                  <a:lnTo>
                    <a:pt x="1774825" y="37211"/>
                  </a:lnTo>
                  <a:lnTo>
                    <a:pt x="1734454" y="9985"/>
                  </a:lnTo>
                  <a:lnTo>
                    <a:pt x="168503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47159" y="3102864"/>
              <a:ext cx="1812289" cy="762000"/>
            </a:xfrm>
            <a:custGeom>
              <a:avLst/>
              <a:gdLst/>
              <a:ahLst/>
              <a:cxnLst/>
              <a:rect l="l" t="t" r="r" b="b"/>
              <a:pathLst>
                <a:path w="1812289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685036" y="0"/>
                  </a:lnTo>
                  <a:lnTo>
                    <a:pt x="1734454" y="9985"/>
                  </a:lnTo>
                  <a:lnTo>
                    <a:pt x="1774825" y="37211"/>
                  </a:lnTo>
                  <a:lnTo>
                    <a:pt x="1802050" y="77581"/>
                  </a:lnTo>
                  <a:lnTo>
                    <a:pt x="1812036" y="127000"/>
                  </a:lnTo>
                  <a:lnTo>
                    <a:pt x="1812036" y="635000"/>
                  </a:lnTo>
                  <a:lnTo>
                    <a:pt x="1802050" y="684418"/>
                  </a:lnTo>
                  <a:lnTo>
                    <a:pt x="1774825" y="724789"/>
                  </a:lnTo>
                  <a:lnTo>
                    <a:pt x="1734454" y="752014"/>
                  </a:lnTo>
                  <a:lnTo>
                    <a:pt x="1685036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76343" y="3090672"/>
              <a:ext cx="1224534" cy="5676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58995" y="3395472"/>
              <a:ext cx="1396746" cy="567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311522" y="3159379"/>
            <a:ext cx="108267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Feature  </a:t>
            </a:r>
            <a:r>
              <a:rPr dirty="0" sz="2000" spc="-9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000" spc="-105">
                <a:solidFill>
                  <a:srgbClr val="00050D"/>
                </a:solidFill>
                <a:latin typeface="Trebuchet MS"/>
                <a:cs typeface="Trebuchet MS"/>
              </a:rPr>
              <a:t>xtr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-135">
                <a:solidFill>
                  <a:srgbClr val="00050D"/>
                </a:solidFill>
                <a:latin typeface="Trebuchet MS"/>
                <a:cs typeface="Trebuchet MS"/>
              </a:rPr>
              <a:t>ct</a:t>
            </a: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83042" y="1999233"/>
            <a:ext cx="1824989" cy="1963420"/>
            <a:chOff x="8083042" y="1999233"/>
            <a:chExt cx="1824989" cy="1963420"/>
          </a:xfrm>
        </p:grpSpPr>
        <p:sp>
          <p:nvSpPr>
            <p:cNvPr id="11" name="object 11"/>
            <p:cNvSpPr/>
            <p:nvPr/>
          </p:nvSpPr>
          <p:spPr>
            <a:xfrm>
              <a:off x="8089392" y="2005583"/>
              <a:ext cx="1812289" cy="1950720"/>
            </a:xfrm>
            <a:custGeom>
              <a:avLst/>
              <a:gdLst/>
              <a:ahLst/>
              <a:cxnLst/>
              <a:rect l="l" t="t" r="r" b="b"/>
              <a:pathLst>
                <a:path w="1812290" h="1950720">
                  <a:moveTo>
                    <a:pt x="1510029" y="0"/>
                  </a:moveTo>
                  <a:lnTo>
                    <a:pt x="302005" y="0"/>
                  </a:lnTo>
                  <a:lnTo>
                    <a:pt x="253029" y="3953"/>
                  </a:lnTo>
                  <a:lnTo>
                    <a:pt x="206564" y="15400"/>
                  </a:lnTo>
                  <a:lnTo>
                    <a:pt x="163235" y="33717"/>
                  </a:lnTo>
                  <a:lnTo>
                    <a:pt x="123663" y="58281"/>
                  </a:lnTo>
                  <a:lnTo>
                    <a:pt x="88471" y="88471"/>
                  </a:lnTo>
                  <a:lnTo>
                    <a:pt x="58281" y="123663"/>
                  </a:lnTo>
                  <a:lnTo>
                    <a:pt x="33717" y="163235"/>
                  </a:lnTo>
                  <a:lnTo>
                    <a:pt x="15400" y="206564"/>
                  </a:lnTo>
                  <a:lnTo>
                    <a:pt x="3953" y="253029"/>
                  </a:lnTo>
                  <a:lnTo>
                    <a:pt x="0" y="302005"/>
                  </a:lnTo>
                  <a:lnTo>
                    <a:pt x="0" y="1648714"/>
                  </a:lnTo>
                  <a:lnTo>
                    <a:pt x="3953" y="1697690"/>
                  </a:lnTo>
                  <a:lnTo>
                    <a:pt x="15400" y="1744155"/>
                  </a:lnTo>
                  <a:lnTo>
                    <a:pt x="33717" y="1787484"/>
                  </a:lnTo>
                  <a:lnTo>
                    <a:pt x="58281" y="1827056"/>
                  </a:lnTo>
                  <a:lnTo>
                    <a:pt x="88471" y="1862248"/>
                  </a:lnTo>
                  <a:lnTo>
                    <a:pt x="123663" y="1892438"/>
                  </a:lnTo>
                  <a:lnTo>
                    <a:pt x="163235" y="1917002"/>
                  </a:lnTo>
                  <a:lnTo>
                    <a:pt x="206564" y="1935319"/>
                  </a:lnTo>
                  <a:lnTo>
                    <a:pt x="253029" y="1946766"/>
                  </a:lnTo>
                  <a:lnTo>
                    <a:pt x="302005" y="1950720"/>
                  </a:lnTo>
                  <a:lnTo>
                    <a:pt x="1510029" y="1950720"/>
                  </a:lnTo>
                  <a:lnTo>
                    <a:pt x="1559006" y="1946766"/>
                  </a:lnTo>
                  <a:lnTo>
                    <a:pt x="1605471" y="1935319"/>
                  </a:lnTo>
                  <a:lnTo>
                    <a:pt x="1648800" y="1917002"/>
                  </a:lnTo>
                  <a:lnTo>
                    <a:pt x="1688372" y="1892438"/>
                  </a:lnTo>
                  <a:lnTo>
                    <a:pt x="1723564" y="1862248"/>
                  </a:lnTo>
                  <a:lnTo>
                    <a:pt x="1753754" y="1827056"/>
                  </a:lnTo>
                  <a:lnTo>
                    <a:pt x="1778318" y="1787484"/>
                  </a:lnTo>
                  <a:lnTo>
                    <a:pt x="1796635" y="1744155"/>
                  </a:lnTo>
                  <a:lnTo>
                    <a:pt x="1808082" y="1697690"/>
                  </a:lnTo>
                  <a:lnTo>
                    <a:pt x="1812035" y="1648714"/>
                  </a:lnTo>
                  <a:lnTo>
                    <a:pt x="1812035" y="302005"/>
                  </a:lnTo>
                  <a:lnTo>
                    <a:pt x="1808082" y="253029"/>
                  </a:lnTo>
                  <a:lnTo>
                    <a:pt x="1796635" y="206564"/>
                  </a:lnTo>
                  <a:lnTo>
                    <a:pt x="1778318" y="163235"/>
                  </a:lnTo>
                  <a:lnTo>
                    <a:pt x="1753754" y="123663"/>
                  </a:lnTo>
                  <a:lnTo>
                    <a:pt x="1723564" y="88471"/>
                  </a:lnTo>
                  <a:lnTo>
                    <a:pt x="1688372" y="58281"/>
                  </a:lnTo>
                  <a:lnTo>
                    <a:pt x="1648800" y="33717"/>
                  </a:lnTo>
                  <a:lnTo>
                    <a:pt x="1605471" y="15400"/>
                  </a:lnTo>
                  <a:lnTo>
                    <a:pt x="1559006" y="3953"/>
                  </a:lnTo>
                  <a:lnTo>
                    <a:pt x="1510029" y="0"/>
                  </a:lnTo>
                  <a:close/>
                </a:path>
              </a:pathLst>
            </a:custGeom>
            <a:solidFill>
              <a:srgbClr val="BAD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89392" y="2005583"/>
              <a:ext cx="1812289" cy="1950720"/>
            </a:xfrm>
            <a:custGeom>
              <a:avLst/>
              <a:gdLst/>
              <a:ahLst/>
              <a:cxnLst/>
              <a:rect l="l" t="t" r="r" b="b"/>
              <a:pathLst>
                <a:path w="1812290" h="1950720">
                  <a:moveTo>
                    <a:pt x="0" y="302005"/>
                  </a:moveTo>
                  <a:lnTo>
                    <a:pt x="3953" y="253029"/>
                  </a:lnTo>
                  <a:lnTo>
                    <a:pt x="15400" y="206564"/>
                  </a:lnTo>
                  <a:lnTo>
                    <a:pt x="33717" y="163235"/>
                  </a:lnTo>
                  <a:lnTo>
                    <a:pt x="58281" y="123663"/>
                  </a:lnTo>
                  <a:lnTo>
                    <a:pt x="88471" y="88471"/>
                  </a:lnTo>
                  <a:lnTo>
                    <a:pt x="123663" y="58281"/>
                  </a:lnTo>
                  <a:lnTo>
                    <a:pt x="163235" y="33717"/>
                  </a:lnTo>
                  <a:lnTo>
                    <a:pt x="206564" y="15400"/>
                  </a:lnTo>
                  <a:lnTo>
                    <a:pt x="253029" y="3953"/>
                  </a:lnTo>
                  <a:lnTo>
                    <a:pt x="302005" y="0"/>
                  </a:lnTo>
                  <a:lnTo>
                    <a:pt x="1510029" y="0"/>
                  </a:lnTo>
                  <a:lnTo>
                    <a:pt x="1559006" y="3953"/>
                  </a:lnTo>
                  <a:lnTo>
                    <a:pt x="1605471" y="15400"/>
                  </a:lnTo>
                  <a:lnTo>
                    <a:pt x="1648800" y="33717"/>
                  </a:lnTo>
                  <a:lnTo>
                    <a:pt x="1688372" y="58281"/>
                  </a:lnTo>
                  <a:lnTo>
                    <a:pt x="1723564" y="88471"/>
                  </a:lnTo>
                  <a:lnTo>
                    <a:pt x="1753754" y="123663"/>
                  </a:lnTo>
                  <a:lnTo>
                    <a:pt x="1778318" y="163235"/>
                  </a:lnTo>
                  <a:lnTo>
                    <a:pt x="1796635" y="206564"/>
                  </a:lnTo>
                  <a:lnTo>
                    <a:pt x="1808082" y="253029"/>
                  </a:lnTo>
                  <a:lnTo>
                    <a:pt x="1812035" y="302005"/>
                  </a:lnTo>
                  <a:lnTo>
                    <a:pt x="1812035" y="1648714"/>
                  </a:lnTo>
                  <a:lnTo>
                    <a:pt x="1808082" y="1697690"/>
                  </a:lnTo>
                  <a:lnTo>
                    <a:pt x="1796635" y="1744155"/>
                  </a:lnTo>
                  <a:lnTo>
                    <a:pt x="1778318" y="1787484"/>
                  </a:lnTo>
                  <a:lnTo>
                    <a:pt x="1753754" y="1827056"/>
                  </a:lnTo>
                  <a:lnTo>
                    <a:pt x="1723564" y="1862248"/>
                  </a:lnTo>
                  <a:lnTo>
                    <a:pt x="1688372" y="1892438"/>
                  </a:lnTo>
                  <a:lnTo>
                    <a:pt x="1648800" y="1917002"/>
                  </a:lnTo>
                  <a:lnTo>
                    <a:pt x="1605471" y="1935319"/>
                  </a:lnTo>
                  <a:lnTo>
                    <a:pt x="1559006" y="1946766"/>
                  </a:lnTo>
                  <a:lnTo>
                    <a:pt x="1510029" y="1950720"/>
                  </a:lnTo>
                  <a:lnTo>
                    <a:pt x="302005" y="1950720"/>
                  </a:lnTo>
                  <a:lnTo>
                    <a:pt x="253029" y="1946766"/>
                  </a:lnTo>
                  <a:lnTo>
                    <a:pt x="206564" y="1935319"/>
                  </a:lnTo>
                  <a:lnTo>
                    <a:pt x="163235" y="1917002"/>
                  </a:lnTo>
                  <a:lnTo>
                    <a:pt x="123663" y="1892438"/>
                  </a:lnTo>
                  <a:lnTo>
                    <a:pt x="88471" y="1862248"/>
                  </a:lnTo>
                  <a:lnTo>
                    <a:pt x="58281" y="1827056"/>
                  </a:lnTo>
                  <a:lnTo>
                    <a:pt x="33717" y="1787484"/>
                  </a:lnTo>
                  <a:lnTo>
                    <a:pt x="15400" y="1744155"/>
                  </a:lnTo>
                  <a:lnTo>
                    <a:pt x="3953" y="1697690"/>
                  </a:lnTo>
                  <a:lnTo>
                    <a:pt x="0" y="1648714"/>
                  </a:lnTo>
                  <a:lnTo>
                    <a:pt x="0" y="302005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66760" y="2435351"/>
              <a:ext cx="1328166" cy="567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62188" y="2740151"/>
              <a:ext cx="1337309" cy="567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96300" y="3044951"/>
              <a:ext cx="1006601" cy="5676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515604" y="2504058"/>
            <a:ext cx="96139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4445">
              <a:lnSpc>
                <a:spcPct val="100000"/>
              </a:lnSpc>
              <a:spcBef>
                <a:spcPts val="105"/>
              </a:spcBef>
            </a:pPr>
            <a:r>
              <a:rPr dirty="0" sz="2000" spc="114">
                <a:solidFill>
                  <a:srgbClr val="00050D"/>
                </a:solidFill>
                <a:latin typeface="Trebuchet MS"/>
                <a:cs typeface="Trebuchet MS"/>
              </a:rPr>
              <a:t>M</a:t>
            </a:r>
            <a:r>
              <a:rPr dirty="0" sz="2000" spc="8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-45">
                <a:solidFill>
                  <a:srgbClr val="00050D"/>
                </a:solidFill>
                <a:latin typeface="Trebuchet MS"/>
                <a:cs typeface="Trebuchet MS"/>
              </a:rPr>
              <a:t>chine  </a:t>
            </a:r>
            <a:r>
              <a:rPr dirty="0" sz="2000" spc="-40">
                <a:solidFill>
                  <a:srgbClr val="00050D"/>
                </a:solidFill>
                <a:latin typeface="Trebuchet MS"/>
                <a:cs typeface="Trebuchet MS"/>
              </a:rPr>
              <a:t>Learning  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model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82139" y="3034029"/>
            <a:ext cx="9887585" cy="1301750"/>
            <a:chOff x="1882139" y="3034029"/>
            <a:chExt cx="9887585" cy="1301750"/>
          </a:xfrm>
        </p:grpSpPr>
        <p:sp>
          <p:nvSpPr>
            <p:cNvPr id="18" name="object 18"/>
            <p:cNvSpPr/>
            <p:nvPr/>
          </p:nvSpPr>
          <p:spPr>
            <a:xfrm>
              <a:off x="2103119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1237233" y="155829"/>
                  </a:moveTo>
                  <a:lnTo>
                    <a:pt x="0" y="155829"/>
                  </a:lnTo>
                  <a:lnTo>
                    <a:pt x="0" y="881253"/>
                  </a:lnTo>
                  <a:lnTo>
                    <a:pt x="61838" y="892124"/>
                  </a:lnTo>
                  <a:lnTo>
                    <a:pt x="119568" y="900636"/>
                  </a:lnTo>
                  <a:lnTo>
                    <a:pt x="173493" y="906931"/>
                  </a:lnTo>
                  <a:lnTo>
                    <a:pt x="223918" y="911153"/>
                  </a:lnTo>
                  <a:lnTo>
                    <a:pt x="271147" y="913447"/>
                  </a:lnTo>
                  <a:lnTo>
                    <a:pt x="315484" y="913956"/>
                  </a:lnTo>
                  <a:lnTo>
                    <a:pt x="357234" y="912824"/>
                  </a:lnTo>
                  <a:lnTo>
                    <a:pt x="396702" y="910196"/>
                  </a:lnTo>
                  <a:lnTo>
                    <a:pt x="470005" y="901025"/>
                  </a:lnTo>
                  <a:lnTo>
                    <a:pt x="537830" y="887593"/>
                  </a:lnTo>
                  <a:lnTo>
                    <a:pt x="602611" y="871054"/>
                  </a:lnTo>
                  <a:lnTo>
                    <a:pt x="732783" y="833255"/>
                  </a:lnTo>
                  <a:lnTo>
                    <a:pt x="767228" y="823662"/>
                  </a:lnTo>
                  <a:lnTo>
                    <a:pt x="840531" y="805312"/>
                  </a:lnTo>
                  <a:lnTo>
                    <a:pt x="879999" y="796842"/>
                  </a:lnTo>
                  <a:lnTo>
                    <a:pt x="921749" y="789034"/>
                  </a:lnTo>
                  <a:lnTo>
                    <a:pt x="966086" y="782033"/>
                  </a:lnTo>
                  <a:lnTo>
                    <a:pt x="1013315" y="775982"/>
                  </a:lnTo>
                  <a:lnTo>
                    <a:pt x="1063740" y="771025"/>
                  </a:lnTo>
                  <a:lnTo>
                    <a:pt x="1117665" y="767306"/>
                  </a:lnTo>
                  <a:lnTo>
                    <a:pt x="1175395" y="764969"/>
                  </a:lnTo>
                  <a:lnTo>
                    <a:pt x="1237233" y="764159"/>
                  </a:lnTo>
                  <a:lnTo>
                    <a:pt x="1237233" y="155829"/>
                  </a:lnTo>
                  <a:close/>
                </a:path>
                <a:path w="1437639" h="914400">
                  <a:moveTo>
                    <a:pt x="1330706" y="76962"/>
                  </a:moveTo>
                  <a:lnTo>
                    <a:pt x="101981" y="76962"/>
                  </a:lnTo>
                  <a:lnTo>
                    <a:pt x="101981" y="155829"/>
                  </a:lnTo>
                  <a:lnTo>
                    <a:pt x="1237233" y="155829"/>
                  </a:lnTo>
                  <a:lnTo>
                    <a:pt x="1237233" y="693420"/>
                  </a:lnTo>
                  <a:lnTo>
                    <a:pt x="1245266" y="692745"/>
                  </a:lnTo>
                  <a:lnTo>
                    <a:pt x="1266444" y="691261"/>
                  </a:lnTo>
                  <a:lnTo>
                    <a:pt x="1296384" y="689776"/>
                  </a:lnTo>
                  <a:lnTo>
                    <a:pt x="1330706" y="689102"/>
                  </a:lnTo>
                  <a:lnTo>
                    <a:pt x="1330706" y="76962"/>
                  </a:lnTo>
                  <a:close/>
                </a:path>
                <a:path w="1437639" h="914400">
                  <a:moveTo>
                    <a:pt x="1437132" y="0"/>
                  </a:moveTo>
                  <a:lnTo>
                    <a:pt x="197738" y="0"/>
                  </a:lnTo>
                  <a:lnTo>
                    <a:pt x="197738" y="76962"/>
                  </a:lnTo>
                  <a:lnTo>
                    <a:pt x="1330706" y="76962"/>
                  </a:lnTo>
                  <a:lnTo>
                    <a:pt x="1330706" y="613410"/>
                  </a:lnTo>
                  <a:lnTo>
                    <a:pt x="1363964" y="611822"/>
                  </a:lnTo>
                  <a:lnTo>
                    <a:pt x="1398053" y="610731"/>
                  </a:lnTo>
                  <a:lnTo>
                    <a:pt x="1437132" y="610235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03119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0" y="155829"/>
                  </a:moveTo>
                  <a:lnTo>
                    <a:pt x="1237233" y="155829"/>
                  </a:lnTo>
                  <a:lnTo>
                    <a:pt x="1237233" y="764159"/>
                  </a:lnTo>
                  <a:lnTo>
                    <a:pt x="1175395" y="764969"/>
                  </a:lnTo>
                  <a:lnTo>
                    <a:pt x="1117665" y="767306"/>
                  </a:lnTo>
                  <a:lnTo>
                    <a:pt x="1063740" y="771025"/>
                  </a:lnTo>
                  <a:lnTo>
                    <a:pt x="1013315" y="775982"/>
                  </a:lnTo>
                  <a:lnTo>
                    <a:pt x="966086" y="782033"/>
                  </a:lnTo>
                  <a:lnTo>
                    <a:pt x="921749" y="789034"/>
                  </a:lnTo>
                  <a:lnTo>
                    <a:pt x="879999" y="796842"/>
                  </a:lnTo>
                  <a:lnTo>
                    <a:pt x="840531" y="805312"/>
                  </a:lnTo>
                  <a:lnTo>
                    <a:pt x="803042" y="814300"/>
                  </a:lnTo>
                  <a:lnTo>
                    <a:pt x="732783" y="833255"/>
                  </a:lnTo>
                  <a:lnTo>
                    <a:pt x="666784" y="852557"/>
                  </a:lnTo>
                  <a:lnTo>
                    <a:pt x="634622" y="861978"/>
                  </a:lnTo>
                  <a:lnTo>
                    <a:pt x="570449" y="879640"/>
                  </a:lnTo>
                  <a:lnTo>
                    <a:pt x="504450" y="894770"/>
                  </a:lnTo>
                  <a:lnTo>
                    <a:pt x="434191" y="906215"/>
                  </a:lnTo>
                  <a:lnTo>
                    <a:pt x="357234" y="912824"/>
                  </a:lnTo>
                  <a:lnTo>
                    <a:pt x="315484" y="913956"/>
                  </a:lnTo>
                  <a:lnTo>
                    <a:pt x="271147" y="913447"/>
                  </a:lnTo>
                  <a:lnTo>
                    <a:pt x="223918" y="911153"/>
                  </a:lnTo>
                  <a:lnTo>
                    <a:pt x="173493" y="906931"/>
                  </a:lnTo>
                  <a:lnTo>
                    <a:pt x="119568" y="900636"/>
                  </a:lnTo>
                  <a:lnTo>
                    <a:pt x="61838" y="892124"/>
                  </a:lnTo>
                  <a:lnTo>
                    <a:pt x="0" y="881253"/>
                  </a:lnTo>
                  <a:lnTo>
                    <a:pt x="0" y="155829"/>
                  </a:lnTo>
                  <a:close/>
                </a:path>
                <a:path w="1437639" h="914400">
                  <a:moveTo>
                    <a:pt x="101981" y="155829"/>
                  </a:moveTo>
                  <a:lnTo>
                    <a:pt x="101981" y="76962"/>
                  </a:lnTo>
                  <a:lnTo>
                    <a:pt x="1330706" y="76962"/>
                  </a:lnTo>
                  <a:lnTo>
                    <a:pt x="1330706" y="689102"/>
                  </a:lnTo>
                  <a:lnTo>
                    <a:pt x="1296384" y="689776"/>
                  </a:lnTo>
                  <a:lnTo>
                    <a:pt x="1266444" y="691261"/>
                  </a:lnTo>
                  <a:lnTo>
                    <a:pt x="1245266" y="692745"/>
                  </a:lnTo>
                  <a:lnTo>
                    <a:pt x="1237233" y="693420"/>
                  </a:lnTo>
                </a:path>
                <a:path w="1437639" h="914400">
                  <a:moveTo>
                    <a:pt x="197738" y="76962"/>
                  </a:moveTo>
                  <a:lnTo>
                    <a:pt x="197738" y="0"/>
                  </a:lnTo>
                  <a:lnTo>
                    <a:pt x="1437132" y="0"/>
                  </a:lnTo>
                  <a:lnTo>
                    <a:pt x="1437132" y="610235"/>
                  </a:lnTo>
                  <a:lnTo>
                    <a:pt x="1398053" y="610731"/>
                  </a:lnTo>
                  <a:lnTo>
                    <a:pt x="1363964" y="611822"/>
                  </a:lnTo>
                  <a:lnTo>
                    <a:pt x="1339851" y="612913"/>
                  </a:lnTo>
                  <a:lnTo>
                    <a:pt x="1330706" y="613410"/>
                  </a:lnTo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92451" y="3317747"/>
              <a:ext cx="1267205" cy="5676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01189" y="4316729"/>
              <a:ext cx="9849485" cy="0"/>
            </a:xfrm>
            <a:custGeom>
              <a:avLst/>
              <a:gdLst/>
              <a:ahLst/>
              <a:cxnLst/>
              <a:rect l="l" t="t" r="r" b="b"/>
              <a:pathLst>
                <a:path w="9849485" h="0">
                  <a:moveTo>
                    <a:pt x="0" y="0"/>
                  </a:moveTo>
                  <a:lnTo>
                    <a:pt x="9848977" y="0"/>
                  </a:lnTo>
                </a:path>
              </a:pathLst>
            </a:custGeom>
            <a:ln w="38100">
              <a:solidFill>
                <a:srgbClr val="00050D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45614" y="3386404"/>
            <a:ext cx="9544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000" spc="8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-45">
                <a:solidFill>
                  <a:srgbClr val="00050D"/>
                </a:solidFill>
                <a:latin typeface="Trebuchet MS"/>
                <a:cs typeface="Trebuchet MS"/>
              </a:rPr>
              <a:t>m</a:t>
            </a:r>
            <a:r>
              <a:rPr dirty="0" sz="2000" spc="-12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l</a:t>
            </a:r>
            <a:r>
              <a:rPr dirty="0" sz="2000" spc="35">
                <a:solidFill>
                  <a:srgbClr val="00050D"/>
                </a:solidFill>
                <a:latin typeface="Trebuchet MS"/>
                <a:cs typeface="Trebuchet MS"/>
              </a:rPr>
              <a:t>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96770" y="1999233"/>
            <a:ext cx="1450340" cy="927100"/>
            <a:chOff x="2096770" y="1999233"/>
            <a:chExt cx="1450340" cy="927100"/>
          </a:xfrm>
        </p:grpSpPr>
        <p:sp>
          <p:nvSpPr>
            <p:cNvPr id="24" name="object 24"/>
            <p:cNvSpPr/>
            <p:nvPr/>
          </p:nvSpPr>
          <p:spPr>
            <a:xfrm>
              <a:off x="2103120" y="2005583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1237233" y="155828"/>
                  </a:moveTo>
                  <a:lnTo>
                    <a:pt x="0" y="155828"/>
                  </a:lnTo>
                  <a:lnTo>
                    <a:pt x="0" y="881252"/>
                  </a:lnTo>
                  <a:lnTo>
                    <a:pt x="61838" y="892124"/>
                  </a:lnTo>
                  <a:lnTo>
                    <a:pt x="119568" y="900636"/>
                  </a:lnTo>
                  <a:lnTo>
                    <a:pt x="173493" y="906931"/>
                  </a:lnTo>
                  <a:lnTo>
                    <a:pt x="223918" y="911153"/>
                  </a:lnTo>
                  <a:lnTo>
                    <a:pt x="271147" y="913447"/>
                  </a:lnTo>
                  <a:lnTo>
                    <a:pt x="315484" y="913956"/>
                  </a:lnTo>
                  <a:lnTo>
                    <a:pt x="357234" y="912824"/>
                  </a:lnTo>
                  <a:lnTo>
                    <a:pt x="396702" y="910196"/>
                  </a:lnTo>
                  <a:lnTo>
                    <a:pt x="470005" y="901025"/>
                  </a:lnTo>
                  <a:lnTo>
                    <a:pt x="537830" y="887593"/>
                  </a:lnTo>
                  <a:lnTo>
                    <a:pt x="602611" y="871054"/>
                  </a:lnTo>
                  <a:lnTo>
                    <a:pt x="732783" y="833255"/>
                  </a:lnTo>
                  <a:lnTo>
                    <a:pt x="767228" y="823662"/>
                  </a:lnTo>
                  <a:lnTo>
                    <a:pt x="840531" y="805312"/>
                  </a:lnTo>
                  <a:lnTo>
                    <a:pt x="879999" y="796842"/>
                  </a:lnTo>
                  <a:lnTo>
                    <a:pt x="921749" y="789034"/>
                  </a:lnTo>
                  <a:lnTo>
                    <a:pt x="966086" y="782033"/>
                  </a:lnTo>
                  <a:lnTo>
                    <a:pt x="1013315" y="775982"/>
                  </a:lnTo>
                  <a:lnTo>
                    <a:pt x="1063740" y="771025"/>
                  </a:lnTo>
                  <a:lnTo>
                    <a:pt x="1117665" y="767306"/>
                  </a:lnTo>
                  <a:lnTo>
                    <a:pt x="1175395" y="764969"/>
                  </a:lnTo>
                  <a:lnTo>
                    <a:pt x="1237233" y="764158"/>
                  </a:lnTo>
                  <a:lnTo>
                    <a:pt x="1237233" y="155828"/>
                  </a:lnTo>
                  <a:close/>
                </a:path>
                <a:path w="1437639" h="914400">
                  <a:moveTo>
                    <a:pt x="1330706" y="76962"/>
                  </a:moveTo>
                  <a:lnTo>
                    <a:pt x="101981" y="76962"/>
                  </a:lnTo>
                  <a:lnTo>
                    <a:pt x="101981" y="155828"/>
                  </a:lnTo>
                  <a:lnTo>
                    <a:pt x="1237233" y="155828"/>
                  </a:lnTo>
                  <a:lnTo>
                    <a:pt x="1237233" y="693419"/>
                  </a:lnTo>
                  <a:lnTo>
                    <a:pt x="1245266" y="692745"/>
                  </a:lnTo>
                  <a:lnTo>
                    <a:pt x="1266444" y="691261"/>
                  </a:lnTo>
                  <a:lnTo>
                    <a:pt x="1296384" y="689776"/>
                  </a:lnTo>
                  <a:lnTo>
                    <a:pt x="1330706" y="689101"/>
                  </a:lnTo>
                  <a:lnTo>
                    <a:pt x="1330706" y="76962"/>
                  </a:lnTo>
                  <a:close/>
                </a:path>
                <a:path w="1437639" h="914400">
                  <a:moveTo>
                    <a:pt x="1437132" y="0"/>
                  </a:moveTo>
                  <a:lnTo>
                    <a:pt x="197738" y="0"/>
                  </a:lnTo>
                  <a:lnTo>
                    <a:pt x="197738" y="76962"/>
                  </a:lnTo>
                  <a:lnTo>
                    <a:pt x="1330706" y="76962"/>
                  </a:lnTo>
                  <a:lnTo>
                    <a:pt x="1330706" y="613410"/>
                  </a:lnTo>
                  <a:lnTo>
                    <a:pt x="1363964" y="611822"/>
                  </a:lnTo>
                  <a:lnTo>
                    <a:pt x="1398053" y="610731"/>
                  </a:lnTo>
                  <a:lnTo>
                    <a:pt x="1437132" y="610235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103120" y="2005583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0" y="155828"/>
                  </a:moveTo>
                  <a:lnTo>
                    <a:pt x="1237233" y="155828"/>
                  </a:lnTo>
                  <a:lnTo>
                    <a:pt x="1237233" y="764158"/>
                  </a:lnTo>
                  <a:lnTo>
                    <a:pt x="1175395" y="764969"/>
                  </a:lnTo>
                  <a:lnTo>
                    <a:pt x="1117665" y="767306"/>
                  </a:lnTo>
                  <a:lnTo>
                    <a:pt x="1063740" y="771025"/>
                  </a:lnTo>
                  <a:lnTo>
                    <a:pt x="1013315" y="775982"/>
                  </a:lnTo>
                  <a:lnTo>
                    <a:pt x="966086" y="782033"/>
                  </a:lnTo>
                  <a:lnTo>
                    <a:pt x="921749" y="789034"/>
                  </a:lnTo>
                  <a:lnTo>
                    <a:pt x="879999" y="796842"/>
                  </a:lnTo>
                  <a:lnTo>
                    <a:pt x="840531" y="805312"/>
                  </a:lnTo>
                  <a:lnTo>
                    <a:pt x="803042" y="814300"/>
                  </a:lnTo>
                  <a:lnTo>
                    <a:pt x="732783" y="833255"/>
                  </a:lnTo>
                  <a:lnTo>
                    <a:pt x="666784" y="852557"/>
                  </a:lnTo>
                  <a:lnTo>
                    <a:pt x="634622" y="861978"/>
                  </a:lnTo>
                  <a:lnTo>
                    <a:pt x="570449" y="879640"/>
                  </a:lnTo>
                  <a:lnTo>
                    <a:pt x="504450" y="894770"/>
                  </a:lnTo>
                  <a:lnTo>
                    <a:pt x="434191" y="906215"/>
                  </a:lnTo>
                  <a:lnTo>
                    <a:pt x="357234" y="912824"/>
                  </a:lnTo>
                  <a:lnTo>
                    <a:pt x="315484" y="913956"/>
                  </a:lnTo>
                  <a:lnTo>
                    <a:pt x="271147" y="913447"/>
                  </a:lnTo>
                  <a:lnTo>
                    <a:pt x="223918" y="911153"/>
                  </a:lnTo>
                  <a:lnTo>
                    <a:pt x="173493" y="906931"/>
                  </a:lnTo>
                  <a:lnTo>
                    <a:pt x="119568" y="900636"/>
                  </a:lnTo>
                  <a:lnTo>
                    <a:pt x="61838" y="892124"/>
                  </a:lnTo>
                  <a:lnTo>
                    <a:pt x="0" y="881252"/>
                  </a:lnTo>
                  <a:lnTo>
                    <a:pt x="0" y="155828"/>
                  </a:lnTo>
                  <a:close/>
                </a:path>
                <a:path w="1437639" h="914400">
                  <a:moveTo>
                    <a:pt x="101981" y="155828"/>
                  </a:moveTo>
                  <a:lnTo>
                    <a:pt x="101981" y="76962"/>
                  </a:lnTo>
                  <a:lnTo>
                    <a:pt x="1330706" y="76962"/>
                  </a:lnTo>
                  <a:lnTo>
                    <a:pt x="1330706" y="689101"/>
                  </a:lnTo>
                  <a:lnTo>
                    <a:pt x="1296384" y="689776"/>
                  </a:lnTo>
                  <a:lnTo>
                    <a:pt x="1266444" y="691261"/>
                  </a:lnTo>
                  <a:lnTo>
                    <a:pt x="1245266" y="692745"/>
                  </a:lnTo>
                  <a:lnTo>
                    <a:pt x="1237233" y="693419"/>
                  </a:lnTo>
                </a:path>
                <a:path w="1437639" h="914400">
                  <a:moveTo>
                    <a:pt x="197738" y="76962"/>
                  </a:moveTo>
                  <a:lnTo>
                    <a:pt x="197738" y="0"/>
                  </a:lnTo>
                  <a:lnTo>
                    <a:pt x="1437132" y="0"/>
                  </a:lnTo>
                  <a:lnTo>
                    <a:pt x="1437132" y="610235"/>
                  </a:lnTo>
                  <a:lnTo>
                    <a:pt x="1398053" y="610731"/>
                  </a:lnTo>
                  <a:lnTo>
                    <a:pt x="1363964" y="611822"/>
                  </a:lnTo>
                  <a:lnTo>
                    <a:pt x="1339851" y="612913"/>
                  </a:lnTo>
                  <a:lnTo>
                    <a:pt x="1330706" y="613410"/>
                  </a:lnTo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205228" y="2282951"/>
              <a:ext cx="1043177" cy="5676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358389" y="2351913"/>
            <a:ext cx="7308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Labels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155435" y="3034029"/>
            <a:ext cx="1461770" cy="927100"/>
            <a:chOff x="6155435" y="3034029"/>
            <a:chExt cx="1461770" cy="927100"/>
          </a:xfrm>
        </p:grpSpPr>
        <p:sp>
          <p:nvSpPr>
            <p:cNvPr id="29" name="object 29"/>
            <p:cNvSpPr/>
            <p:nvPr/>
          </p:nvSpPr>
          <p:spPr>
            <a:xfrm>
              <a:off x="6173723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40" h="914400">
                  <a:moveTo>
                    <a:pt x="1237233" y="155829"/>
                  </a:moveTo>
                  <a:lnTo>
                    <a:pt x="0" y="155829"/>
                  </a:lnTo>
                  <a:lnTo>
                    <a:pt x="0" y="881253"/>
                  </a:lnTo>
                  <a:lnTo>
                    <a:pt x="61838" y="892124"/>
                  </a:lnTo>
                  <a:lnTo>
                    <a:pt x="119568" y="900636"/>
                  </a:lnTo>
                  <a:lnTo>
                    <a:pt x="173493" y="906931"/>
                  </a:lnTo>
                  <a:lnTo>
                    <a:pt x="223918" y="911153"/>
                  </a:lnTo>
                  <a:lnTo>
                    <a:pt x="271147" y="913447"/>
                  </a:lnTo>
                  <a:lnTo>
                    <a:pt x="315484" y="913956"/>
                  </a:lnTo>
                  <a:lnTo>
                    <a:pt x="357234" y="912824"/>
                  </a:lnTo>
                  <a:lnTo>
                    <a:pt x="396702" y="910196"/>
                  </a:lnTo>
                  <a:lnTo>
                    <a:pt x="470005" y="901025"/>
                  </a:lnTo>
                  <a:lnTo>
                    <a:pt x="537830" y="887593"/>
                  </a:lnTo>
                  <a:lnTo>
                    <a:pt x="602611" y="871054"/>
                  </a:lnTo>
                  <a:lnTo>
                    <a:pt x="732783" y="833255"/>
                  </a:lnTo>
                  <a:lnTo>
                    <a:pt x="767228" y="823662"/>
                  </a:lnTo>
                  <a:lnTo>
                    <a:pt x="840531" y="805312"/>
                  </a:lnTo>
                  <a:lnTo>
                    <a:pt x="879999" y="796842"/>
                  </a:lnTo>
                  <a:lnTo>
                    <a:pt x="921749" y="789034"/>
                  </a:lnTo>
                  <a:lnTo>
                    <a:pt x="966086" y="782033"/>
                  </a:lnTo>
                  <a:lnTo>
                    <a:pt x="1013315" y="775982"/>
                  </a:lnTo>
                  <a:lnTo>
                    <a:pt x="1063740" y="771025"/>
                  </a:lnTo>
                  <a:lnTo>
                    <a:pt x="1117665" y="767306"/>
                  </a:lnTo>
                  <a:lnTo>
                    <a:pt x="1175395" y="764969"/>
                  </a:lnTo>
                  <a:lnTo>
                    <a:pt x="1237233" y="764159"/>
                  </a:lnTo>
                  <a:lnTo>
                    <a:pt x="1237233" y="155829"/>
                  </a:lnTo>
                  <a:close/>
                </a:path>
                <a:path w="1437640" h="914400">
                  <a:moveTo>
                    <a:pt x="1330705" y="76962"/>
                  </a:moveTo>
                  <a:lnTo>
                    <a:pt x="101980" y="76962"/>
                  </a:lnTo>
                  <a:lnTo>
                    <a:pt x="101980" y="155829"/>
                  </a:lnTo>
                  <a:lnTo>
                    <a:pt x="1237233" y="155829"/>
                  </a:lnTo>
                  <a:lnTo>
                    <a:pt x="1237233" y="693420"/>
                  </a:lnTo>
                  <a:lnTo>
                    <a:pt x="1245266" y="692745"/>
                  </a:lnTo>
                  <a:lnTo>
                    <a:pt x="1266444" y="691261"/>
                  </a:lnTo>
                  <a:lnTo>
                    <a:pt x="1296384" y="689776"/>
                  </a:lnTo>
                  <a:lnTo>
                    <a:pt x="1330705" y="689102"/>
                  </a:lnTo>
                  <a:lnTo>
                    <a:pt x="1330705" y="76962"/>
                  </a:lnTo>
                  <a:close/>
                </a:path>
                <a:path w="1437640" h="914400">
                  <a:moveTo>
                    <a:pt x="1437131" y="0"/>
                  </a:moveTo>
                  <a:lnTo>
                    <a:pt x="197738" y="0"/>
                  </a:lnTo>
                  <a:lnTo>
                    <a:pt x="197738" y="76962"/>
                  </a:lnTo>
                  <a:lnTo>
                    <a:pt x="1330705" y="76962"/>
                  </a:lnTo>
                  <a:lnTo>
                    <a:pt x="1330705" y="613410"/>
                  </a:lnTo>
                  <a:lnTo>
                    <a:pt x="1363964" y="611822"/>
                  </a:lnTo>
                  <a:lnTo>
                    <a:pt x="1398053" y="610731"/>
                  </a:lnTo>
                  <a:lnTo>
                    <a:pt x="1437131" y="610235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173723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40" h="914400">
                  <a:moveTo>
                    <a:pt x="0" y="155829"/>
                  </a:moveTo>
                  <a:lnTo>
                    <a:pt x="1237233" y="155829"/>
                  </a:lnTo>
                  <a:lnTo>
                    <a:pt x="1237233" y="764159"/>
                  </a:lnTo>
                  <a:lnTo>
                    <a:pt x="1175395" y="764969"/>
                  </a:lnTo>
                  <a:lnTo>
                    <a:pt x="1117665" y="767306"/>
                  </a:lnTo>
                  <a:lnTo>
                    <a:pt x="1063740" y="771025"/>
                  </a:lnTo>
                  <a:lnTo>
                    <a:pt x="1013315" y="775982"/>
                  </a:lnTo>
                  <a:lnTo>
                    <a:pt x="966086" y="782033"/>
                  </a:lnTo>
                  <a:lnTo>
                    <a:pt x="921749" y="789034"/>
                  </a:lnTo>
                  <a:lnTo>
                    <a:pt x="879999" y="796842"/>
                  </a:lnTo>
                  <a:lnTo>
                    <a:pt x="840531" y="805312"/>
                  </a:lnTo>
                  <a:lnTo>
                    <a:pt x="803042" y="814300"/>
                  </a:lnTo>
                  <a:lnTo>
                    <a:pt x="732783" y="833255"/>
                  </a:lnTo>
                  <a:lnTo>
                    <a:pt x="666784" y="852557"/>
                  </a:lnTo>
                  <a:lnTo>
                    <a:pt x="634622" y="861978"/>
                  </a:lnTo>
                  <a:lnTo>
                    <a:pt x="570449" y="879640"/>
                  </a:lnTo>
                  <a:lnTo>
                    <a:pt x="504450" y="894770"/>
                  </a:lnTo>
                  <a:lnTo>
                    <a:pt x="434191" y="906215"/>
                  </a:lnTo>
                  <a:lnTo>
                    <a:pt x="357234" y="912824"/>
                  </a:lnTo>
                  <a:lnTo>
                    <a:pt x="315484" y="913956"/>
                  </a:lnTo>
                  <a:lnTo>
                    <a:pt x="271147" y="913447"/>
                  </a:lnTo>
                  <a:lnTo>
                    <a:pt x="223918" y="911153"/>
                  </a:lnTo>
                  <a:lnTo>
                    <a:pt x="173493" y="906931"/>
                  </a:lnTo>
                  <a:lnTo>
                    <a:pt x="119568" y="900636"/>
                  </a:lnTo>
                  <a:lnTo>
                    <a:pt x="61838" y="892124"/>
                  </a:lnTo>
                  <a:lnTo>
                    <a:pt x="0" y="881253"/>
                  </a:lnTo>
                  <a:lnTo>
                    <a:pt x="0" y="155829"/>
                  </a:lnTo>
                  <a:close/>
                </a:path>
                <a:path w="1437640" h="914400">
                  <a:moveTo>
                    <a:pt x="101980" y="155829"/>
                  </a:moveTo>
                  <a:lnTo>
                    <a:pt x="101980" y="76962"/>
                  </a:lnTo>
                  <a:lnTo>
                    <a:pt x="1330705" y="76962"/>
                  </a:lnTo>
                  <a:lnTo>
                    <a:pt x="1330705" y="689102"/>
                  </a:lnTo>
                  <a:lnTo>
                    <a:pt x="1296384" y="689776"/>
                  </a:lnTo>
                  <a:lnTo>
                    <a:pt x="1266444" y="691261"/>
                  </a:lnTo>
                  <a:lnTo>
                    <a:pt x="1245266" y="692745"/>
                  </a:lnTo>
                  <a:lnTo>
                    <a:pt x="1237233" y="693420"/>
                  </a:lnTo>
                </a:path>
                <a:path w="1437640" h="914400">
                  <a:moveTo>
                    <a:pt x="197738" y="76962"/>
                  </a:moveTo>
                  <a:lnTo>
                    <a:pt x="197738" y="0"/>
                  </a:lnTo>
                  <a:lnTo>
                    <a:pt x="1437131" y="0"/>
                  </a:lnTo>
                  <a:lnTo>
                    <a:pt x="1437131" y="610235"/>
                  </a:lnTo>
                  <a:lnTo>
                    <a:pt x="1398053" y="610731"/>
                  </a:lnTo>
                  <a:lnTo>
                    <a:pt x="1363964" y="611822"/>
                  </a:lnTo>
                  <a:lnTo>
                    <a:pt x="1339851" y="612913"/>
                  </a:lnTo>
                  <a:lnTo>
                    <a:pt x="1330705" y="613410"/>
                  </a:lnTo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155435" y="3317747"/>
              <a:ext cx="1279397" cy="5676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309105" y="3386404"/>
            <a:ext cx="967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5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000" spc="-2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2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res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45382" y="4987797"/>
            <a:ext cx="1823720" cy="889635"/>
            <a:chOff x="3945382" y="4987797"/>
            <a:chExt cx="1823720" cy="889635"/>
          </a:xfrm>
        </p:grpSpPr>
        <p:sp>
          <p:nvSpPr>
            <p:cNvPr id="34" name="object 34"/>
            <p:cNvSpPr/>
            <p:nvPr/>
          </p:nvSpPr>
          <p:spPr>
            <a:xfrm>
              <a:off x="3951732" y="4994147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1675891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099"/>
                  </a:lnTo>
                  <a:lnTo>
                    <a:pt x="6868" y="715649"/>
                  </a:lnTo>
                  <a:lnTo>
                    <a:pt x="25989" y="752603"/>
                  </a:lnTo>
                  <a:lnTo>
                    <a:pt x="55138" y="781745"/>
                  </a:lnTo>
                  <a:lnTo>
                    <a:pt x="92090" y="800856"/>
                  </a:lnTo>
                  <a:lnTo>
                    <a:pt x="134619" y="807719"/>
                  </a:lnTo>
                  <a:lnTo>
                    <a:pt x="1675891" y="807719"/>
                  </a:lnTo>
                  <a:lnTo>
                    <a:pt x="1718421" y="800856"/>
                  </a:lnTo>
                  <a:lnTo>
                    <a:pt x="1755373" y="781745"/>
                  </a:lnTo>
                  <a:lnTo>
                    <a:pt x="1784522" y="752603"/>
                  </a:lnTo>
                  <a:lnTo>
                    <a:pt x="1803643" y="715649"/>
                  </a:lnTo>
                  <a:lnTo>
                    <a:pt x="1810512" y="673099"/>
                  </a:lnTo>
                  <a:lnTo>
                    <a:pt x="1810512" y="134619"/>
                  </a:lnTo>
                  <a:lnTo>
                    <a:pt x="1803643" y="92090"/>
                  </a:lnTo>
                  <a:lnTo>
                    <a:pt x="1784522" y="55138"/>
                  </a:lnTo>
                  <a:lnTo>
                    <a:pt x="1755373" y="25989"/>
                  </a:lnTo>
                  <a:lnTo>
                    <a:pt x="1718421" y="6868"/>
                  </a:lnTo>
                  <a:lnTo>
                    <a:pt x="1675891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51732" y="4994147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5891" y="0"/>
                  </a:lnTo>
                  <a:lnTo>
                    <a:pt x="1718421" y="6868"/>
                  </a:lnTo>
                  <a:lnTo>
                    <a:pt x="1755373" y="25989"/>
                  </a:lnTo>
                  <a:lnTo>
                    <a:pt x="1784522" y="55138"/>
                  </a:lnTo>
                  <a:lnTo>
                    <a:pt x="1803643" y="92090"/>
                  </a:lnTo>
                  <a:lnTo>
                    <a:pt x="1810512" y="134619"/>
                  </a:lnTo>
                  <a:lnTo>
                    <a:pt x="1810512" y="673099"/>
                  </a:lnTo>
                  <a:lnTo>
                    <a:pt x="1803643" y="715649"/>
                  </a:lnTo>
                  <a:lnTo>
                    <a:pt x="1784522" y="752603"/>
                  </a:lnTo>
                  <a:lnTo>
                    <a:pt x="1755373" y="781745"/>
                  </a:lnTo>
                  <a:lnTo>
                    <a:pt x="1718421" y="800856"/>
                  </a:lnTo>
                  <a:lnTo>
                    <a:pt x="1675891" y="807719"/>
                  </a:lnTo>
                  <a:lnTo>
                    <a:pt x="134619" y="807719"/>
                  </a:lnTo>
                  <a:lnTo>
                    <a:pt x="92090" y="800856"/>
                  </a:lnTo>
                  <a:lnTo>
                    <a:pt x="55138" y="781745"/>
                  </a:lnTo>
                  <a:lnTo>
                    <a:pt x="25989" y="752603"/>
                  </a:lnTo>
                  <a:lnTo>
                    <a:pt x="6868" y="715649"/>
                  </a:lnTo>
                  <a:lnTo>
                    <a:pt x="0" y="673099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79392" y="5004815"/>
              <a:ext cx="1224534" cy="56769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162044" y="5309615"/>
              <a:ext cx="1396746" cy="5676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4315459" y="5074411"/>
            <a:ext cx="10826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Feature  </a:t>
            </a:r>
            <a:r>
              <a:rPr dirty="0" sz="2000" spc="-9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000" spc="-105">
                <a:solidFill>
                  <a:srgbClr val="00050D"/>
                </a:solidFill>
                <a:latin typeface="Trebuchet MS"/>
                <a:cs typeface="Trebuchet MS"/>
              </a:rPr>
              <a:t>xtr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-135">
                <a:solidFill>
                  <a:srgbClr val="00050D"/>
                </a:solidFill>
                <a:latin typeface="Trebuchet MS"/>
                <a:cs typeface="Trebuchet MS"/>
              </a:rPr>
              <a:t>ct</a:t>
            </a: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96770" y="5041138"/>
            <a:ext cx="1450340" cy="716915"/>
            <a:chOff x="2096770" y="5041138"/>
            <a:chExt cx="1450340" cy="716915"/>
          </a:xfrm>
        </p:grpSpPr>
        <p:sp>
          <p:nvSpPr>
            <p:cNvPr id="40" name="object 40"/>
            <p:cNvSpPr/>
            <p:nvPr/>
          </p:nvSpPr>
          <p:spPr>
            <a:xfrm>
              <a:off x="2103120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39" h="704214">
                  <a:moveTo>
                    <a:pt x="1437132" y="0"/>
                  </a:moveTo>
                  <a:lnTo>
                    <a:pt x="0" y="0"/>
                  </a:lnTo>
                  <a:lnTo>
                    <a:pt x="0" y="666076"/>
                  </a:lnTo>
                  <a:lnTo>
                    <a:pt x="63384" y="676407"/>
                  </a:lnTo>
                  <a:lnTo>
                    <a:pt x="123050" y="684949"/>
                  </a:lnTo>
                  <a:lnTo>
                    <a:pt x="179236" y="691794"/>
                  </a:lnTo>
                  <a:lnTo>
                    <a:pt x="232183" y="697037"/>
                  </a:lnTo>
                  <a:lnTo>
                    <a:pt x="282131" y="700770"/>
                  </a:lnTo>
                  <a:lnTo>
                    <a:pt x="329320" y="703088"/>
                  </a:lnTo>
                  <a:lnTo>
                    <a:pt x="373989" y="704084"/>
                  </a:lnTo>
                  <a:lnTo>
                    <a:pt x="416379" y="703850"/>
                  </a:lnTo>
                  <a:lnTo>
                    <a:pt x="456729" y="702482"/>
                  </a:lnTo>
                  <a:lnTo>
                    <a:pt x="495280" y="700071"/>
                  </a:lnTo>
                  <a:lnTo>
                    <a:pt x="567942" y="692497"/>
                  </a:lnTo>
                  <a:lnTo>
                    <a:pt x="636285" y="681877"/>
                  </a:lnTo>
                  <a:lnTo>
                    <a:pt x="702229" y="668959"/>
                  </a:lnTo>
                  <a:lnTo>
                    <a:pt x="869189" y="631510"/>
                  </a:lnTo>
                  <a:lnTo>
                    <a:pt x="904860" y="623884"/>
                  </a:lnTo>
                  <a:lnTo>
                    <a:pt x="980402" y="609245"/>
                  </a:lnTo>
                  <a:lnTo>
                    <a:pt x="1020752" y="602419"/>
                  </a:lnTo>
                  <a:lnTo>
                    <a:pt x="1063142" y="596045"/>
                  </a:lnTo>
                  <a:lnTo>
                    <a:pt x="1107811" y="590218"/>
                  </a:lnTo>
                  <a:lnTo>
                    <a:pt x="1155000" y="585032"/>
                  </a:lnTo>
                  <a:lnTo>
                    <a:pt x="1204948" y="580578"/>
                  </a:lnTo>
                  <a:lnTo>
                    <a:pt x="1257895" y="576952"/>
                  </a:lnTo>
                  <a:lnTo>
                    <a:pt x="1314081" y="574246"/>
                  </a:lnTo>
                  <a:lnTo>
                    <a:pt x="1373747" y="572554"/>
                  </a:lnTo>
                  <a:lnTo>
                    <a:pt x="1437132" y="571969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103120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39" h="704214">
                  <a:moveTo>
                    <a:pt x="0" y="0"/>
                  </a:moveTo>
                  <a:lnTo>
                    <a:pt x="1437132" y="0"/>
                  </a:lnTo>
                  <a:lnTo>
                    <a:pt x="1437132" y="571969"/>
                  </a:lnTo>
                  <a:lnTo>
                    <a:pt x="1373747" y="572554"/>
                  </a:lnTo>
                  <a:lnTo>
                    <a:pt x="1314081" y="574246"/>
                  </a:lnTo>
                  <a:lnTo>
                    <a:pt x="1257895" y="576952"/>
                  </a:lnTo>
                  <a:lnTo>
                    <a:pt x="1204948" y="580578"/>
                  </a:lnTo>
                  <a:lnTo>
                    <a:pt x="1155000" y="585032"/>
                  </a:lnTo>
                  <a:lnTo>
                    <a:pt x="1107811" y="590218"/>
                  </a:lnTo>
                  <a:lnTo>
                    <a:pt x="1063142" y="596045"/>
                  </a:lnTo>
                  <a:lnTo>
                    <a:pt x="1020752" y="602419"/>
                  </a:lnTo>
                  <a:lnTo>
                    <a:pt x="980402" y="609245"/>
                  </a:lnTo>
                  <a:lnTo>
                    <a:pt x="941851" y="616432"/>
                  </a:lnTo>
                  <a:lnTo>
                    <a:pt x="869189" y="631510"/>
                  </a:lnTo>
                  <a:lnTo>
                    <a:pt x="800846" y="646905"/>
                  </a:lnTo>
                  <a:lnTo>
                    <a:pt x="767694" y="654488"/>
                  </a:lnTo>
                  <a:lnTo>
                    <a:pt x="734902" y="661871"/>
                  </a:lnTo>
                  <a:lnTo>
                    <a:pt x="669437" y="675659"/>
                  </a:lnTo>
                  <a:lnTo>
                    <a:pt x="602534" y="687521"/>
                  </a:lnTo>
                  <a:lnTo>
                    <a:pt x="532271" y="696712"/>
                  </a:lnTo>
                  <a:lnTo>
                    <a:pt x="456729" y="702482"/>
                  </a:lnTo>
                  <a:lnTo>
                    <a:pt x="416379" y="703850"/>
                  </a:lnTo>
                  <a:lnTo>
                    <a:pt x="373989" y="704084"/>
                  </a:lnTo>
                  <a:lnTo>
                    <a:pt x="329320" y="703088"/>
                  </a:lnTo>
                  <a:lnTo>
                    <a:pt x="282131" y="700770"/>
                  </a:lnTo>
                  <a:lnTo>
                    <a:pt x="232183" y="697037"/>
                  </a:lnTo>
                  <a:lnTo>
                    <a:pt x="179236" y="691794"/>
                  </a:lnTo>
                  <a:lnTo>
                    <a:pt x="123050" y="684949"/>
                  </a:lnTo>
                  <a:lnTo>
                    <a:pt x="63384" y="676407"/>
                  </a:lnTo>
                  <a:lnTo>
                    <a:pt x="0" y="6660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382012" y="5091684"/>
              <a:ext cx="889253" cy="5676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534157" y="5161534"/>
            <a:ext cx="5759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35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000" spc="-4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8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67373" y="5041138"/>
            <a:ext cx="1450340" cy="716915"/>
            <a:chOff x="6167373" y="5041138"/>
            <a:chExt cx="1450340" cy="716915"/>
          </a:xfrm>
        </p:grpSpPr>
        <p:sp>
          <p:nvSpPr>
            <p:cNvPr id="45" name="object 45"/>
            <p:cNvSpPr/>
            <p:nvPr/>
          </p:nvSpPr>
          <p:spPr>
            <a:xfrm>
              <a:off x="6173723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1437131" y="0"/>
                  </a:moveTo>
                  <a:lnTo>
                    <a:pt x="0" y="0"/>
                  </a:lnTo>
                  <a:lnTo>
                    <a:pt x="0" y="666076"/>
                  </a:lnTo>
                  <a:lnTo>
                    <a:pt x="63384" y="676407"/>
                  </a:lnTo>
                  <a:lnTo>
                    <a:pt x="123050" y="684949"/>
                  </a:lnTo>
                  <a:lnTo>
                    <a:pt x="179236" y="691794"/>
                  </a:lnTo>
                  <a:lnTo>
                    <a:pt x="232183" y="697037"/>
                  </a:lnTo>
                  <a:lnTo>
                    <a:pt x="282131" y="700770"/>
                  </a:lnTo>
                  <a:lnTo>
                    <a:pt x="329320" y="703088"/>
                  </a:lnTo>
                  <a:lnTo>
                    <a:pt x="373989" y="704084"/>
                  </a:lnTo>
                  <a:lnTo>
                    <a:pt x="416379" y="703850"/>
                  </a:lnTo>
                  <a:lnTo>
                    <a:pt x="456729" y="702482"/>
                  </a:lnTo>
                  <a:lnTo>
                    <a:pt x="495280" y="700071"/>
                  </a:lnTo>
                  <a:lnTo>
                    <a:pt x="567942" y="692497"/>
                  </a:lnTo>
                  <a:lnTo>
                    <a:pt x="636285" y="681877"/>
                  </a:lnTo>
                  <a:lnTo>
                    <a:pt x="702229" y="668959"/>
                  </a:lnTo>
                  <a:lnTo>
                    <a:pt x="869189" y="631510"/>
                  </a:lnTo>
                  <a:lnTo>
                    <a:pt x="904860" y="623884"/>
                  </a:lnTo>
                  <a:lnTo>
                    <a:pt x="980402" y="609245"/>
                  </a:lnTo>
                  <a:lnTo>
                    <a:pt x="1020752" y="602419"/>
                  </a:lnTo>
                  <a:lnTo>
                    <a:pt x="1063142" y="596045"/>
                  </a:lnTo>
                  <a:lnTo>
                    <a:pt x="1107811" y="590218"/>
                  </a:lnTo>
                  <a:lnTo>
                    <a:pt x="1155000" y="585032"/>
                  </a:lnTo>
                  <a:lnTo>
                    <a:pt x="1204948" y="580578"/>
                  </a:lnTo>
                  <a:lnTo>
                    <a:pt x="1257895" y="576952"/>
                  </a:lnTo>
                  <a:lnTo>
                    <a:pt x="1314081" y="574246"/>
                  </a:lnTo>
                  <a:lnTo>
                    <a:pt x="1373747" y="572554"/>
                  </a:lnTo>
                  <a:lnTo>
                    <a:pt x="1437131" y="571969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173723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0" y="0"/>
                  </a:moveTo>
                  <a:lnTo>
                    <a:pt x="1437131" y="0"/>
                  </a:lnTo>
                  <a:lnTo>
                    <a:pt x="1437131" y="571969"/>
                  </a:lnTo>
                  <a:lnTo>
                    <a:pt x="1373747" y="572554"/>
                  </a:lnTo>
                  <a:lnTo>
                    <a:pt x="1314081" y="574246"/>
                  </a:lnTo>
                  <a:lnTo>
                    <a:pt x="1257895" y="576952"/>
                  </a:lnTo>
                  <a:lnTo>
                    <a:pt x="1204948" y="580578"/>
                  </a:lnTo>
                  <a:lnTo>
                    <a:pt x="1155000" y="585032"/>
                  </a:lnTo>
                  <a:lnTo>
                    <a:pt x="1107811" y="590218"/>
                  </a:lnTo>
                  <a:lnTo>
                    <a:pt x="1063142" y="596045"/>
                  </a:lnTo>
                  <a:lnTo>
                    <a:pt x="1020752" y="602419"/>
                  </a:lnTo>
                  <a:lnTo>
                    <a:pt x="980402" y="609245"/>
                  </a:lnTo>
                  <a:lnTo>
                    <a:pt x="941851" y="616432"/>
                  </a:lnTo>
                  <a:lnTo>
                    <a:pt x="869189" y="631510"/>
                  </a:lnTo>
                  <a:lnTo>
                    <a:pt x="800846" y="646905"/>
                  </a:lnTo>
                  <a:lnTo>
                    <a:pt x="767694" y="654488"/>
                  </a:lnTo>
                  <a:lnTo>
                    <a:pt x="734902" y="661871"/>
                  </a:lnTo>
                  <a:lnTo>
                    <a:pt x="669437" y="675659"/>
                  </a:lnTo>
                  <a:lnTo>
                    <a:pt x="602534" y="687521"/>
                  </a:lnTo>
                  <a:lnTo>
                    <a:pt x="532271" y="696712"/>
                  </a:lnTo>
                  <a:lnTo>
                    <a:pt x="456729" y="702482"/>
                  </a:lnTo>
                  <a:lnTo>
                    <a:pt x="416379" y="703850"/>
                  </a:lnTo>
                  <a:lnTo>
                    <a:pt x="373989" y="704084"/>
                  </a:lnTo>
                  <a:lnTo>
                    <a:pt x="329320" y="703088"/>
                  </a:lnTo>
                  <a:lnTo>
                    <a:pt x="282131" y="700770"/>
                  </a:lnTo>
                  <a:lnTo>
                    <a:pt x="232183" y="697037"/>
                  </a:lnTo>
                  <a:lnTo>
                    <a:pt x="179236" y="691794"/>
                  </a:lnTo>
                  <a:lnTo>
                    <a:pt x="123050" y="684949"/>
                  </a:lnTo>
                  <a:lnTo>
                    <a:pt x="63384" y="676407"/>
                  </a:lnTo>
                  <a:lnTo>
                    <a:pt x="0" y="6660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256019" y="5091684"/>
              <a:ext cx="1279398" cy="5676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6409182" y="5161534"/>
            <a:ext cx="9671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ea</a:t>
            </a: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res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083042" y="4987797"/>
            <a:ext cx="1824989" cy="889635"/>
            <a:chOff x="8083042" y="4987797"/>
            <a:chExt cx="1824989" cy="889635"/>
          </a:xfrm>
        </p:grpSpPr>
        <p:sp>
          <p:nvSpPr>
            <p:cNvPr id="50" name="object 50"/>
            <p:cNvSpPr/>
            <p:nvPr/>
          </p:nvSpPr>
          <p:spPr>
            <a:xfrm>
              <a:off x="8089392" y="4994147"/>
              <a:ext cx="1812289" cy="807720"/>
            </a:xfrm>
            <a:custGeom>
              <a:avLst/>
              <a:gdLst/>
              <a:ahLst/>
              <a:cxnLst/>
              <a:rect l="l" t="t" r="r" b="b"/>
              <a:pathLst>
                <a:path w="1812290" h="807720">
                  <a:moveTo>
                    <a:pt x="1677415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099"/>
                  </a:lnTo>
                  <a:lnTo>
                    <a:pt x="6868" y="715649"/>
                  </a:lnTo>
                  <a:lnTo>
                    <a:pt x="25989" y="752603"/>
                  </a:lnTo>
                  <a:lnTo>
                    <a:pt x="55138" y="781745"/>
                  </a:lnTo>
                  <a:lnTo>
                    <a:pt x="92090" y="800856"/>
                  </a:lnTo>
                  <a:lnTo>
                    <a:pt x="134619" y="807719"/>
                  </a:lnTo>
                  <a:lnTo>
                    <a:pt x="1677415" y="807719"/>
                  </a:lnTo>
                  <a:lnTo>
                    <a:pt x="1719945" y="800856"/>
                  </a:lnTo>
                  <a:lnTo>
                    <a:pt x="1756897" y="781745"/>
                  </a:lnTo>
                  <a:lnTo>
                    <a:pt x="1786046" y="752603"/>
                  </a:lnTo>
                  <a:lnTo>
                    <a:pt x="1805167" y="715649"/>
                  </a:lnTo>
                  <a:lnTo>
                    <a:pt x="1812035" y="673099"/>
                  </a:lnTo>
                  <a:lnTo>
                    <a:pt x="1812035" y="134619"/>
                  </a:lnTo>
                  <a:lnTo>
                    <a:pt x="1805167" y="92090"/>
                  </a:lnTo>
                  <a:lnTo>
                    <a:pt x="1786046" y="55138"/>
                  </a:lnTo>
                  <a:lnTo>
                    <a:pt x="1756897" y="25989"/>
                  </a:lnTo>
                  <a:lnTo>
                    <a:pt x="1719945" y="6868"/>
                  </a:lnTo>
                  <a:lnTo>
                    <a:pt x="1677415" y="0"/>
                  </a:lnTo>
                  <a:close/>
                </a:path>
              </a:pathLst>
            </a:custGeom>
            <a:solidFill>
              <a:srgbClr val="BAD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089392" y="4994147"/>
              <a:ext cx="1812289" cy="807720"/>
            </a:xfrm>
            <a:custGeom>
              <a:avLst/>
              <a:gdLst/>
              <a:ahLst/>
              <a:cxnLst/>
              <a:rect l="l" t="t" r="r" b="b"/>
              <a:pathLst>
                <a:path w="181229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7415" y="0"/>
                  </a:lnTo>
                  <a:lnTo>
                    <a:pt x="1719945" y="6868"/>
                  </a:lnTo>
                  <a:lnTo>
                    <a:pt x="1756897" y="25989"/>
                  </a:lnTo>
                  <a:lnTo>
                    <a:pt x="1786046" y="55138"/>
                  </a:lnTo>
                  <a:lnTo>
                    <a:pt x="1805167" y="92090"/>
                  </a:lnTo>
                  <a:lnTo>
                    <a:pt x="1812035" y="134619"/>
                  </a:lnTo>
                  <a:lnTo>
                    <a:pt x="1812035" y="673099"/>
                  </a:lnTo>
                  <a:lnTo>
                    <a:pt x="1805167" y="715649"/>
                  </a:lnTo>
                  <a:lnTo>
                    <a:pt x="1786046" y="752603"/>
                  </a:lnTo>
                  <a:lnTo>
                    <a:pt x="1756897" y="781745"/>
                  </a:lnTo>
                  <a:lnTo>
                    <a:pt x="1719945" y="800856"/>
                  </a:lnTo>
                  <a:lnTo>
                    <a:pt x="1677415" y="807719"/>
                  </a:lnTo>
                  <a:lnTo>
                    <a:pt x="134619" y="807719"/>
                  </a:lnTo>
                  <a:lnTo>
                    <a:pt x="92090" y="800856"/>
                  </a:lnTo>
                  <a:lnTo>
                    <a:pt x="55138" y="781745"/>
                  </a:lnTo>
                  <a:lnTo>
                    <a:pt x="25989" y="752603"/>
                  </a:lnTo>
                  <a:lnTo>
                    <a:pt x="6868" y="715649"/>
                  </a:lnTo>
                  <a:lnTo>
                    <a:pt x="0" y="673099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35340" y="5004815"/>
              <a:ext cx="1194053" cy="5676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353044" y="5309615"/>
              <a:ext cx="1294638" cy="56769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8506206" y="5074411"/>
            <a:ext cx="9810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Trained  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cl</a:t>
            </a:r>
            <a:r>
              <a:rPr dirty="0" sz="2000" spc="-8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120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000" spc="105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000" spc="-114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dirty="0" sz="2000" spc="-100">
                <a:solidFill>
                  <a:srgbClr val="00050D"/>
                </a:solidFill>
                <a:latin typeface="Trebuchet MS"/>
                <a:cs typeface="Trebuchet MS"/>
              </a:rPr>
              <a:t>ier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540378" y="2356357"/>
            <a:ext cx="8146415" cy="3401695"/>
            <a:chOff x="3540378" y="2356357"/>
            <a:chExt cx="8146415" cy="3401695"/>
          </a:xfrm>
        </p:grpSpPr>
        <p:sp>
          <p:nvSpPr>
            <p:cNvPr id="56" name="object 56"/>
            <p:cNvSpPr/>
            <p:nvPr/>
          </p:nvSpPr>
          <p:spPr>
            <a:xfrm>
              <a:off x="3540379" y="2356357"/>
              <a:ext cx="4551045" cy="1234440"/>
            </a:xfrm>
            <a:custGeom>
              <a:avLst/>
              <a:gdLst/>
              <a:ahLst/>
              <a:cxnLst/>
              <a:rect l="l" t="t" r="r" b="b"/>
              <a:pathLst>
                <a:path w="4551045" h="1234439">
                  <a:moveTo>
                    <a:pt x="407035" y="1128268"/>
                  </a:moveTo>
                  <a:lnTo>
                    <a:pt x="386854" y="1112647"/>
                  </a:lnTo>
                  <a:lnTo>
                    <a:pt x="289433" y="1037209"/>
                  </a:lnTo>
                  <a:lnTo>
                    <a:pt x="292112" y="1113332"/>
                  </a:lnTo>
                  <a:lnTo>
                    <a:pt x="0" y="1123823"/>
                  </a:lnTo>
                  <a:lnTo>
                    <a:pt x="1270" y="1161796"/>
                  </a:lnTo>
                  <a:lnTo>
                    <a:pt x="293458" y="1151432"/>
                  </a:lnTo>
                  <a:lnTo>
                    <a:pt x="296164" y="1227582"/>
                  </a:lnTo>
                  <a:lnTo>
                    <a:pt x="407035" y="1128268"/>
                  </a:lnTo>
                  <a:close/>
                </a:path>
                <a:path w="4551045" h="1234439">
                  <a:moveTo>
                    <a:pt x="2613914" y="1158494"/>
                  </a:moveTo>
                  <a:lnTo>
                    <a:pt x="2538349" y="1158494"/>
                  </a:lnTo>
                  <a:lnTo>
                    <a:pt x="2519299" y="1158494"/>
                  </a:lnTo>
                  <a:lnTo>
                    <a:pt x="2516632" y="1233932"/>
                  </a:lnTo>
                  <a:lnTo>
                    <a:pt x="2613914" y="1158494"/>
                  </a:lnTo>
                  <a:close/>
                </a:path>
                <a:path w="4551045" h="1234439">
                  <a:moveTo>
                    <a:pt x="2634234" y="1142746"/>
                  </a:moveTo>
                  <a:lnTo>
                    <a:pt x="2523363" y="1043559"/>
                  </a:lnTo>
                  <a:lnTo>
                    <a:pt x="2520658" y="1119733"/>
                  </a:lnTo>
                  <a:lnTo>
                    <a:pt x="2220214" y="1109218"/>
                  </a:lnTo>
                  <a:lnTo>
                    <a:pt x="2218944" y="1147318"/>
                  </a:lnTo>
                  <a:lnTo>
                    <a:pt x="2519311" y="1157833"/>
                  </a:lnTo>
                  <a:lnTo>
                    <a:pt x="2538361" y="1157833"/>
                  </a:lnTo>
                  <a:lnTo>
                    <a:pt x="2614777" y="1157833"/>
                  </a:lnTo>
                  <a:lnTo>
                    <a:pt x="2634234" y="1142746"/>
                  </a:lnTo>
                  <a:close/>
                </a:path>
                <a:path w="4551045" h="1234439">
                  <a:moveTo>
                    <a:pt x="4549267" y="94996"/>
                  </a:moveTo>
                  <a:lnTo>
                    <a:pt x="4526597" y="76200"/>
                  </a:lnTo>
                  <a:lnTo>
                    <a:pt x="4434713" y="0"/>
                  </a:lnTo>
                  <a:lnTo>
                    <a:pt x="4434967" y="76263"/>
                  </a:lnTo>
                  <a:lnTo>
                    <a:pt x="635" y="88519"/>
                  </a:lnTo>
                  <a:lnTo>
                    <a:pt x="635" y="126619"/>
                  </a:lnTo>
                  <a:lnTo>
                    <a:pt x="4435094" y="114363"/>
                  </a:lnTo>
                  <a:lnTo>
                    <a:pt x="4435348" y="190500"/>
                  </a:lnTo>
                  <a:lnTo>
                    <a:pt x="4549267" y="94996"/>
                  </a:lnTo>
                  <a:close/>
                </a:path>
                <a:path w="4551045" h="1234439">
                  <a:moveTo>
                    <a:pt x="4550537" y="1135888"/>
                  </a:moveTo>
                  <a:lnTo>
                    <a:pt x="4528680" y="1118235"/>
                  </a:lnTo>
                  <a:lnTo>
                    <a:pt x="4434840" y="1042416"/>
                  </a:lnTo>
                  <a:lnTo>
                    <a:pt x="4435995" y="1118527"/>
                  </a:lnTo>
                  <a:lnTo>
                    <a:pt x="4070985" y="1124077"/>
                  </a:lnTo>
                  <a:lnTo>
                    <a:pt x="4071493" y="1162177"/>
                  </a:lnTo>
                  <a:lnTo>
                    <a:pt x="4436580" y="1156627"/>
                  </a:lnTo>
                  <a:lnTo>
                    <a:pt x="4437761" y="1232916"/>
                  </a:lnTo>
                  <a:lnTo>
                    <a:pt x="4550537" y="1135888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242803" y="5047487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1437131" y="0"/>
                  </a:moveTo>
                  <a:lnTo>
                    <a:pt x="0" y="0"/>
                  </a:lnTo>
                  <a:lnTo>
                    <a:pt x="0" y="666076"/>
                  </a:lnTo>
                  <a:lnTo>
                    <a:pt x="63384" y="676407"/>
                  </a:lnTo>
                  <a:lnTo>
                    <a:pt x="123050" y="684949"/>
                  </a:lnTo>
                  <a:lnTo>
                    <a:pt x="179236" y="691794"/>
                  </a:lnTo>
                  <a:lnTo>
                    <a:pt x="232183" y="697037"/>
                  </a:lnTo>
                  <a:lnTo>
                    <a:pt x="282131" y="700770"/>
                  </a:lnTo>
                  <a:lnTo>
                    <a:pt x="329320" y="703088"/>
                  </a:lnTo>
                  <a:lnTo>
                    <a:pt x="373989" y="704084"/>
                  </a:lnTo>
                  <a:lnTo>
                    <a:pt x="416379" y="703850"/>
                  </a:lnTo>
                  <a:lnTo>
                    <a:pt x="456729" y="702482"/>
                  </a:lnTo>
                  <a:lnTo>
                    <a:pt x="495280" y="700071"/>
                  </a:lnTo>
                  <a:lnTo>
                    <a:pt x="567942" y="692497"/>
                  </a:lnTo>
                  <a:lnTo>
                    <a:pt x="636285" y="681877"/>
                  </a:lnTo>
                  <a:lnTo>
                    <a:pt x="702229" y="668959"/>
                  </a:lnTo>
                  <a:lnTo>
                    <a:pt x="869189" y="631510"/>
                  </a:lnTo>
                  <a:lnTo>
                    <a:pt x="904860" y="623884"/>
                  </a:lnTo>
                  <a:lnTo>
                    <a:pt x="980402" y="609245"/>
                  </a:lnTo>
                  <a:lnTo>
                    <a:pt x="1020752" y="602419"/>
                  </a:lnTo>
                  <a:lnTo>
                    <a:pt x="1063142" y="596045"/>
                  </a:lnTo>
                  <a:lnTo>
                    <a:pt x="1107811" y="590218"/>
                  </a:lnTo>
                  <a:lnTo>
                    <a:pt x="1155000" y="585032"/>
                  </a:lnTo>
                  <a:lnTo>
                    <a:pt x="1204948" y="580578"/>
                  </a:lnTo>
                  <a:lnTo>
                    <a:pt x="1257895" y="576952"/>
                  </a:lnTo>
                  <a:lnTo>
                    <a:pt x="1314081" y="574246"/>
                  </a:lnTo>
                  <a:lnTo>
                    <a:pt x="1373747" y="572554"/>
                  </a:lnTo>
                  <a:lnTo>
                    <a:pt x="1437131" y="571969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242803" y="5047487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0" y="0"/>
                  </a:moveTo>
                  <a:lnTo>
                    <a:pt x="1437131" y="0"/>
                  </a:lnTo>
                  <a:lnTo>
                    <a:pt x="1437131" y="571969"/>
                  </a:lnTo>
                  <a:lnTo>
                    <a:pt x="1373747" y="572554"/>
                  </a:lnTo>
                  <a:lnTo>
                    <a:pt x="1314081" y="574246"/>
                  </a:lnTo>
                  <a:lnTo>
                    <a:pt x="1257895" y="576952"/>
                  </a:lnTo>
                  <a:lnTo>
                    <a:pt x="1204948" y="580578"/>
                  </a:lnTo>
                  <a:lnTo>
                    <a:pt x="1155000" y="585032"/>
                  </a:lnTo>
                  <a:lnTo>
                    <a:pt x="1107811" y="590218"/>
                  </a:lnTo>
                  <a:lnTo>
                    <a:pt x="1063142" y="596045"/>
                  </a:lnTo>
                  <a:lnTo>
                    <a:pt x="1020752" y="602419"/>
                  </a:lnTo>
                  <a:lnTo>
                    <a:pt x="980402" y="609245"/>
                  </a:lnTo>
                  <a:lnTo>
                    <a:pt x="941851" y="616432"/>
                  </a:lnTo>
                  <a:lnTo>
                    <a:pt x="869189" y="631510"/>
                  </a:lnTo>
                  <a:lnTo>
                    <a:pt x="800846" y="646905"/>
                  </a:lnTo>
                  <a:lnTo>
                    <a:pt x="767694" y="654488"/>
                  </a:lnTo>
                  <a:lnTo>
                    <a:pt x="734902" y="661871"/>
                  </a:lnTo>
                  <a:lnTo>
                    <a:pt x="669437" y="675659"/>
                  </a:lnTo>
                  <a:lnTo>
                    <a:pt x="602534" y="687521"/>
                  </a:lnTo>
                  <a:lnTo>
                    <a:pt x="532271" y="696712"/>
                  </a:lnTo>
                  <a:lnTo>
                    <a:pt x="456729" y="702482"/>
                  </a:lnTo>
                  <a:lnTo>
                    <a:pt x="416379" y="703850"/>
                  </a:lnTo>
                  <a:lnTo>
                    <a:pt x="373989" y="704084"/>
                  </a:lnTo>
                  <a:lnTo>
                    <a:pt x="329320" y="703088"/>
                  </a:lnTo>
                  <a:lnTo>
                    <a:pt x="282131" y="700770"/>
                  </a:lnTo>
                  <a:lnTo>
                    <a:pt x="232183" y="697037"/>
                  </a:lnTo>
                  <a:lnTo>
                    <a:pt x="179236" y="691794"/>
                  </a:lnTo>
                  <a:lnTo>
                    <a:pt x="123050" y="684949"/>
                  </a:lnTo>
                  <a:lnTo>
                    <a:pt x="63384" y="676407"/>
                  </a:lnTo>
                  <a:lnTo>
                    <a:pt x="0" y="6660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501884" y="5091683"/>
              <a:ext cx="925829" cy="5676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10655554" y="5161534"/>
            <a:ext cx="6127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00050D"/>
                </a:solidFill>
                <a:latin typeface="Trebuchet MS"/>
                <a:cs typeface="Trebuchet MS"/>
              </a:rPr>
              <a:t>Label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40760" y="3957065"/>
            <a:ext cx="6703695" cy="1541145"/>
          </a:xfrm>
          <a:custGeom>
            <a:avLst/>
            <a:gdLst/>
            <a:ahLst/>
            <a:cxnLst/>
            <a:rect l="l" t="t" r="r" b="b"/>
            <a:pathLst>
              <a:path w="6703695" h="1541145">
                <a:moveTo>
                  <a:pt x="410718" y="1441704"/>
                </a:moveTo>
                <a:lnTo>
                  <a:pt x="388785" y="1423924"/>
                </a:lnTo>
                <a:lnTo>
                  <a:pt x="295148" y="1347978"/>
                </a:lnTo>
                <a:lnTo>
                  <a:pt x="296214" y="1424190"/>
                </a:lnTo>
                <a:lnTo>
                  <a:pt x="0" y="1428242"/>
                </a:lnTo>
                <a:lnTo>
                  <a:pt x="508" y="1466342"/>
                </a:lnTo>
                <a:lnTo>
                  <a:pt x="296748" y="1462290"/>
                </a:lnTo>
                <a:lnTo>
                  <a:pt x="297815" y="1538478"/>
                </a:lnTo>
                <a:lnTo>
                  <a:pt x="410718" y="1441704"/>
                </a:lnTo>
                <a:close/>
              </a:path>
              <a:path w="6703695" h="1541145">
                <a:moveTo>
                  <a:pt x="2610777" y="1465072"/>
                </a:moveTo>
                <a:lnTo>
                  <a:pt x="2537206" y="1465072"/>
                </a:lnTo>
                <a:lnTo>
                  <a:pt x="2518194" y="1465072"/>
                </a:lnTo>
                <a:lnTo>
                  <a:pt x="2517140" y="1541018"/>
                </a:lnTo>
                <a:lnTo>
                  <a:pt x="2610777" y="1465072"/>
                </a:lnTo>
                <a:close/>
              </a:path>
              <a:path w="6703695" h="1541145">
                <a:moveTo>
                  <a:pt x="2632710" y="1447292"/>
                </a:moveTo>
                <a:lnTo>
                  <a:pt x="2519807" y="1350518"/>
                </a:lnTo>
                <a:lnTo>
                  <a:pt x="2518740" y="1426718"/>
                </a:lnTo>
                <a:lnTo>
                  <a:pt x="2222500" y="1422654"/>
                </a:lnTo>
                <a:lnTo>
                  <a:pt x="2221992" y="1460754"/>
                </a:lnTo>
                <a:lnTo>
                  <a:pt x="2518206" y="1464818"/>
                </a:lnTo>
                <a:lnTo>
                  <a:pt x="2537206" y="1464818"/>
                </a:lnTo>
                <a:lnTo>
                  <a:pt x="2611094" y="1464818"/>
                </a:lnTo>
                <a:lnTo>
                  <a:pt x="2632710" y="1447292"/>
                </a:lnTo>
                <a:close/>
              </a:path>
              <a:path w="6703695" h="1541145">
                <a:moveTo>
                  <a:pt x="4550156" y="1441704"/>
                </a:moveTo>
                <a:lnTo>
                  <a:pt x="4528147" y="1423797"/>
                </a:lnTo>
                <a:lnTo>
                  <a:pt x="4434840" y="1347851"/>
                </a:lnTo>
                <a:lnTo>
                  <a:pt x="4435691" y="1424025"/>
                </a:lnTo>
                <a:lnTo>
                  <a:pt x="4070604" y="1428242"/>
                </a:lnTo>
                <a:lnTo>
                  <a:pt x="4071112" y="1466342"/>
                </a:lnTo>
                <a:lnTo>
                  <a:pt x="4436122" y="1462125"/>
                </a:lnTo>
                <a:lnTo>
                  <a:pt x="4436999" y="1538351"/>
                </a:lnTo>
                <a:lnTo>
                  <a:pt x="4550156" y="1441704"/>
                </a:lnTo>
                <a:close/>
              </a:path>
              <a:path w="6703695" h="1541145">
                <a:moveTo>
                  <a:pt x="5473700" y="533400"/>
                </a:moveTo>
                <a:lnTo>
                  <a:pt x="5435600" y="533400"/>
                </a:lnTo>
                <a:lnTo>
                  <a:pt x="5435600" y="685800"/>
                </a:lnTo>
                <a:lnTo>
                  <a:pt x="5473700" y="685800"/>
                </a:lnTo>
                <a:lnTo>
                  <a:pt x="5473700" y="533400"/>
                </a:lnTo>
                <a:close/>
              </a:path>
              <a:path w="6703695" h="1541145">
                <a:moveTo>
                  <a:pt x="5473700" y="266700"/>
                </a:moveTo>
                <a:lnTo>
                  <a:pt x="5435600" y="266700"/>
                </a:lnTo>
                <a:lnTo>
                  <a:pt x="5435600" y="419100"/>
                </a:lnTo>
                <a:lnTo>
                  <a:pt x="5473700" y="419100"/>
                </a:lnTo>
                <a:lnTo>
                  <a:pt x="5473700" y="266700"/>
                </a:lnTo>
                <a:close/>
              </a:path>
              <a:path w="6703695" h="1541145">
                <a:moveTo>
                  <a:pt x="5473700" y="0"/>
                </a:moveTo>
                <a:lnTo>
                  <a:pt x="5435600" y="0"/>
                </a:lnTo>
                <a:lnTo>
                  <a:pt x="5435600" y="152400"/>
                </a:lnTo>
                <a:lnTo>
                  <a:pt x="5473700" y="152400"/>
                </a:lnTo>
                <a:lnTo>
                  <a:pt x="5473700" y="0"/>
                </a:lnTo>
                <a:close/>
              </a:path>
              <a:path w="6703695" h="1541145">
                <a:moveTo>
                  <a:pt x="5549900" y="924433"/>
                </a:moveTo>
                <a:lnTo>
                  <a:pt x="5473700" y="924433"/>
                </a:lnTo>
                <a:lnTo>
                  <a:pt x="5473700" y="800100"/>
                </a:lnTo>
                <a:lnTo>
                  <a:pt x="5435600" y="800100"/>
                </a:lnTo>
                <a:lnTo>
                  <a:pt x="5435600" y="924433"/>
                </a:lnTo>
                <a:lnTo>
                  <a:pt x="5359400" y="924433"/>
                </a:lnTo>
                <a:lnTo>
                  <a:pt x="5454650" y="1038733"/>
                </a:lnTo>
                <a:lnTo>
                  <a:pt x="5534025" y="943483"/>
                </a:lnTo>
                <a:lnTo>
                  <a:pt x="5549900" y="924433"/>
                </a:lnTo>
                <a:close/>
              </a:path>
              <a:path w="6703695" h="1541145">
                <a:moveTo>
                  <a:pt x="6681406" y="1464818"/>
                </a:moveTo>
                <a:lnTo>
                  <a:pt x="6607556" y="1464818"/>
                </a:lnTo>
                <a:lnTo>
                  <a:pt x="6588493" y="1464818"/>
                </a:lnTo>
                <a:lnTo>
                  <a:pt x="6587236" y="1540637"/>
                </a:lnTo>
                <a:lnTo>
                  <a:pt x="6681406" y="1464818"/>
                </a:lnTo>
                <a:close/>
              </a:path>
              <a:path w="6703695" h="1541145">
                <a:moveTo>
                  <a:pt x="6703187" y="1447292"/>
                </a:moveTo>
                <a:lnTo>
                  <a:pt x="6590411" y="1350264"/>
                </a:lnTo>
                <a:lnTo>
                  <a:pt x="6589141" y="1426413"/>
                </a:lnTo>
                <a:lnTo>
                  <a:pt x="6361684" y="1422654"/>
                </a:lnTo>
                <a:lnTo>
                  <a:pt x="6361049" y="1460754"/>
                </a:lnTo>
                <a:lnTo>
                  <a:pt x="6588493" y="1464513"/>
                </a:lnTo>
                <a:lnTo>
                  <a:pt x="6607556" y="1464513"/>
                </a:lnTo>
                <a:lnTo>
                  <a:pt x="6681800" y="1464513"/>
                </a:lnTo>
                <a:lnTo>
                  <a:pt x="6703187" y="144729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182748" y="1435353"/>
            <a:ext cx="19119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001D3E"/>
                </a:solidFill>
                <a:latin typeface="Trebuchet MS"/>
                <a:cs typeface="Trebuchet MS"/>
              </a:rPr>
              <a:t>Training</a:t>
            </a:r>
            <a:r>
              <a:rPr dirty="0" sz="2400" spc="-215">
                <a:solidFill>
                  <a:srgbClr val="001D3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001D3E"/>
                </a:solidFill>
                <a:latin typeface="Trebuchet MS"/>
                <a:cs typeface="Trebuchet MS"/>
              </a:rPr>
              <a:t>Phase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182748" y="4401439"/>
            <a:ext cx="2197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001D3E"/>
                </a:solidFill>
                <a:latin typeface="Trebuchet MS"/>
                <a:cs typeface="Trebuchet MS"/>
              </a:rPr>
              <a:t>Prediction</a:t>
            </a:r>
            <a:r>
              <a:rPr dirty="0" sz="2400" spc="-210">
                <a:solidFill>
                  <a:srgbClr val="001D3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001D3E"/>
                </a:solidFill>
                <a:latin typeface="Trebuchet MS"/>
                <a:cs typeface="Trebuchet MS"/>
              </a:rPr>
              <a:t>Phase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17284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Summ</a:t>
            </a:r>
            <a:r>
              <a:rPr dirty="0" spc="75"/>
              <a:t>a</a:t>
            </a:r>
            <a:r>
              <a:rPr dirty="0" spc="-110"/>
              <a:t>r</a:t>
            </a:r>
            <a:r>
              <a:rPr dirty="0" spc="-165"/>
              <a:t>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9957" y="1283533"/>
            <a:ext cx="9329420" cy="501713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Machine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Learning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intelligent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dirty="0" sz="2400" spc="-15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dirty="0" sz="2400" spc="-12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dirty="0" sz="2400" spc="-145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006FC0"/>
                </a:solidFill>
                <a:latin typeface="Trebuchet MS"/>
                <a:cs typeface="Trebuchet MS"/>
              </a:rPr>
              <a:t>answer</a:t>
            </a:r>
            <a:r>
              <a:rPr dirty="0" sz="2400" spc="-165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006FC0"/>
                </a:solidFill>
                <a:latin typeface="Trebuchet MS"/>
                <a:cs typeface="Trebuchet MS"/>
              </a:rPr>
              <a:t>questions</a:t>
            </a:r>
            <a:endParaRPr sz="2400">
              <a:latin typeface="Trebuchet MS"/>
              <a:cs typeface="Trebuchet MS"/>
            </a:endParaRPr>
          </a:p>
          <a:p>
            <a:pPr marL="355600" marR="599440" indent="-342900">
              <a:lnSpc>
                <a:spcPts val="2590"/>
              </a:lnSpc>
              <a:spcBef>
                <a:spcPts val="18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Enabled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by </a:t>
            </a:r>
            <a:r>
              <a:rPr dirty="0" sz="2400" spc="-5">
                <a:solidFill>
                  <a:srgbClr val="00050D"/>
                </a:solidFill>
                <a:latin typeface="Trebuchet MS"/>
                <a:cs typeface="Trebuchet MS"/>
              </a:rPr>
              <a:t>an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exponential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increase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in computing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power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</a:t>
            </a:r>
            <a:r>
              <a:rPr dirty="0" sz="2400" spc="-5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 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availability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Three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big types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problems: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supervised,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unsupervised,</a:t>
            </a:r>
            <a:r>
              <a:rPr dirty="0" sz="2400" spc="-4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reinforcement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145">
                <a:solidFill>
                  <a:srgbClr val="00050D"/>
                </a:solidFill>
                <a:latin typeface="Trebuchet MS"/>
                <a:cs typeface="Trebuchet MS"/>
              </a:rPr>
              <a:t>5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steps</a:t>
            </a:r>
            <a:r>
              <a:rPr dirty="0" sz="2400" spc="-5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every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machine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learning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solution:</a:t>
            </a:r>
            <a:endParaRPr sz="2400">
              <a:latin typeface="Trebuchet MS"/>
              <a:cs typeface="Trebuchet MS"/>
            </a:endParaRPr>
          </a:p>
          <a:p>
            <a:pPr lvl="1" marL="1155700" indent="-457200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1155065" algn="l"/>
                <a:tab pos="1155700" algn="l"/>
              </a:tabLst>
            </a:pP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Gathering</a:t>
            </a:r>
            <a:endParaRPr sz="2400">
              <a:latin typeface="Trebuchet MS"/>
              <a:cs typeface="Trebuchet MS"/>
            </a:endParaRPr>
          </a:p>
          <a:p>
            <a:pPr lvl="1" marL="1155700" indent="-45720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1155065" algn="l"/>
                <a:tab pos="1155700" algn="l"/>
              </a:tabLst>
            </a:pP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Preprocessing</a:t>
            </a:r>
            <a:endParaRPr sz="2400">
              <a:latin typeface="Trebuchet MS"/>
              <a:cs typeface="Trebuchet MS"/>
            </a:endParaRPr>
          </a:p>
          <a:p>
            <a:pPr lvl="1" marL="1155700" indent="-45720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1155065" algn="l"/>
                <a:tab pos="11557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Feature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Engineering</a:t>
            </a:r>
            <a:endParaRPr sz="2400">
              <a:latin typeface="Trebuchet MS"/>
              <a:cs typeface="Trebuchet MS"/>
            </a:endParaRPr>
          </a:p>
          <a:p>
            <a:pPr lvl="1" marL="1155700" indent="-4572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1155065" algn="l"/>
                <a:tab pos="1155700" algn="l"/>
              </a:tabLst>
            </a:pP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Algorithm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Selection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&amp;</a:t>
            </a:r>
            <a:r>
              <a:rPr dirty="0" sz="2400" spc="-229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Training</a:t>
            </a:r>
            <a:endParaRPr sz="2400">
              <a:latin typeface="Trebuchet MS"/>
              <a:cs typeface="Trebuchet MS"/>
            </a:endParaRPr>
          </a:p>
          <a:p>
            <a:pPr lvl="1" marL="1155700" indent="-45720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1155065" algn="l"/>
                <a:tab pos="1155700" algn="l"/>
              </a:tabLst>
            </a:pP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Making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Predictions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74513" y="6498430"/>
            <a:ext cx="81661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0">
                <a:solidFill>
                  <a:srgbClr val="00050D"/>
                </a:solidFill>
                <a:latin typeface="Trebuchet MS"/>
                <a:cs typeface="Trebuchet MS"/>
              </a:rPr>
              <a:t>© </a:t>
            </a:r>
            <a:r>
              <a:rPr dirty="0" sz="900" spc="20" i="1">
                <a:solidFill>
                  <a:srgbClr val="00050D"/>
                </a:solidFill>
                <a:latin typeface="Arial"/>
                <a:cs typeface="Arial"/>
              </a:rPr>
              <a:t>2019</a:t>
            </a:r>
            <a:r>
              <a:rPr dirty="0" sz="900" spc="-18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900" spc="-40" i="1">
                <a:solidFill>
                  <a:srgbClr val="00050D"/>
                </a:solidFill>
                <a:latin typeface="Arial"/>
                <a:cs typeface="Arial"/>
              </a:rPr>
              <a:t>Tryolabs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095" y="0"/>
            <a:ext cx="12204700" cy="6864350"/>
            <a:chOff x="-6095" y="0"/>
            <a:chExt cx="12204700" cy="6864350"/>
          </a:xfrm>
        </p:grpSpPr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-6095" y="0"/>
              <a:ext cx="12204192" cy="6864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69068" y="6396227"/>
              <a:ext cx="1363979" cy="301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806188" y="2930144"/>
            <a:ext cx="2326640" cy="467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-15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7908" y="3744214"/>
            <a:ext cx="5277485" cy="6051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 indent="461645">
              <a:lnSpc>
                <a:spcPts val="2160"/>
              </a:lnSpc>
              <a:spcBef>
                <a:spcPts val="375"/>
              </a:spcBef>
            </a:pPr>
            <a:r>
              <a:rPr dirty="0" sz="2000" spc="-75" i="1">
                <a:solidFill>
                  <a:srgbClr val="FFFFFF"/>
                </a:solidFill>
                <a:latin typeface="Arial"/>
                <a:cs typeface="Arial"/>
              </a:rPr>
              <a:t>“Any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sufficiently </a:t>
            </a:r>
            <a:r>
              <a:rPr dirty="0" sz="2000" spc="-60" i="1">
                <a:solidFill>
                  <a:srgbClr val="FFFFFF"/>
                </a:solidFill>
                <a:latin typeface="Arial"/>
                <a:cs typeface="Arial"/>
              </a:rPr>
              <a:t>advanced </a:t>
            </a:r>
            <a:r>
              <a:rPr dirty="0" sz="2000" spc="-40" i="1">
                <a:solidFill>
                  <a:srgbClr val="FFFFFF"/>
                </a:solidFill>
                <a:latin typeface="Arial"/>
                <a:cs typeface="Arial"/>
              </a:rPr>
              <a:t>technology </a:t>
            </a:r>
            <a:r>
              <a:rPr dirty="0" sz="2000" spc="-20" i="1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dirty="0" sz="2000" spc="-20" i="1">
                <a:solidFill>
                  <a:srgbClr val="FFFFFF"/>
                </a:solidFill>
                <a:latin typeface="Arial"/>
                <a:cs typeface="Arial"/>
              </a:rPr>
              <a:t>indistinguishable </a:t>
            </a:r>
            <a:r>
              <a:rPr dirty="0" sz="2000" spc="20" i="1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2000" spc="-20" i="1">
                <a:solidFill>
                  <a:srgbClr val="FFFFFF"/>
                </a:solidFill>
                <a:latin typeface="Arial"/>
                <a:cs typeface="Arial"/>
              </a:rPr>
              <a:t>magic.” (Arthur </a:t>
            </a:r>
            <a:r>
              <a:rPr dirty="0" sz="2000" spc="-170" i="1">
                <a:solidFill>
                  <a:srgbClr val="FFFFFF"/>
                </a:solidFill>
                <a:latin typeface="Arial"/>
                <a:cs typeface="Arial"/>
              </a:rPr>
              <a:t>C.</a:t>
            </a:r>
            <a:r>
              <a:rPr dirty="0" sz="2000" spc="-27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 i="1">
                <a:solidFill>
                  <a:srgbClr val="FFFFFF"/>
                </a:solidFill>
                <a:latin typeface="Arial"/>
                <a:cs typeface="Arial"/>
              </a:rPr>
              <a:t>Clarke)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2800" y="3671315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 h="0">
                <a:moveTo>
                  <a:pt x="0" y="0"/>
                </a:moveTo>
                <a:lnTo>
                  <a:pt x="5257800" y="0"/>
                </a:lnTo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44672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20"/>
              <a:t>Artificial </a:t>
            </a:r>
            <a:r>
              <a:rPr dirty="0" spc="-55"/>
              <a:t>Neural</a:t>
            </a:r>
            <a:r>
              <a:rPr dirty="0" spc="-265"/>
              <a:t> </a:t>
            </a:r>
            <a:r>
              <a:rPr dirty="0" spc="-55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16103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</a:t>
            </a:r>
            <a:r>
              <a:rPr dirty="0" sz="2000" spc="-17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6564" y="3483864"/>
            <a:ext cx="4878705" cy="2597150"/>
            <a:chOff x="2226564" y="3483864"/>
            <a:chExt cx="4878705" cy="2597150"/>
          </a:xfrm>
        </p:grpSpPr>
        <p:sp>
          <p:nvSpPr>
            <p:cNvPr id="5" name="object 5"/>
            <p:cNvSpPr/>
            <p:nvPr/>
          </p:nvSpPr>
          <p:spPr>
            <a:xfrm>
              <a:off x="2226564" y="3483864"/>
              <a:ext cx="4878705" cy="2597150"/>
            </a:xfrm>
            <a:custGeom>
              <a:avLst/>
              <a:gdLst/>
              <a:ahLst/>
              <a:cxnLst/>
              <a:rect l="l" t="t" r="r" b="b"/>
              <a:pathLst>
                <a:path w="4878705" h="2597150">
                  <a:moveTo>
                    <a:pt x="4878324" y="0"/>
                  </a:moveTo>
                  <a:lnTo>
                    <a:pt x="0" y="0"/>
                  </a:lnTo>
                  <a:lnTo>
                    <a:pt x="0" y="2596896"/>
                  </a:lnTo>
                  <a:lnTo>
                    <a:pt x="4878324" y="2596896"/>
                  </a:lnTo>
                  <a:lnTo>
                    <a:pt x="487832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27732" y="3633216"/>
              <a:ext cx="4482084" cy="203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226564" y="3483864"/>
            <a:ext cx="4878705" cy="2597150"/>
          </a:xfrm>
          <a:prstGeom prst="rect">
            <a:avLst/>
          </a:prstGeom>
          <a:ln w="12192">
            <a:solidFill>
              <a:srgbClr val="78787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L="6350">
              <a:lnSpc>
                <a:spcPct val="100000"/>
              </a:lnSpc>
              <a:spcBef>
                <a:spcPts val="1150"/>
              </a:spcBef>
            </a:pPr>
            <a:r>
              <a:rPr dirty="0" sz="1600" spc="-65">
                <a:solidFill>
                  <a:srgbClr val="00050D"/>
                </a:solidFill>
                <a:latin typeface="Trebuchet MS"/>
                <a:cs typeface="Trebuchet MS"/>
              </a:rPr>
              <a:t>Perceptron </a:t>
            </a:r>
            <a:r>
              <a:rPr dirty="0" sz="1600" spc="-40" i="1">
                <a:solidFill>
                  <a:srgbClr val="00050D"/>
                </a:solidFill>
                <a:latin typeface="Arial"/>
                <a:cs typeface="Arial"/>
              </a:rPr>
              <a:t>(Rosenblatt,</a:t>
            </a:r>
            <a:r>
              <a:rPr dirty="0" sz="1600" spc="-3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00050D"/>
                </a:solidFill>
                <a:latin typeface="Arial"/>
                <a:cs typeface="Arial"/>
              </a:rPr>
              <a:t>1957)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957" y="1283533"/>
            <a:ext cx="8564245" cy="202946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First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model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artificial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neural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networks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proposed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in</a:t>
            </a:r>
            <a:r>
              <a:rPr dirty="0" sz="2400" spc="-4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00050D"/>
                </a:solidFill>
                <a:latin typeface="Trebuchet MS"/>
                <a:cs typeface="Trebuchet MS"/>
              </a:rPr>
              <a:t>1943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Analogy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human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brain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greatly</a:t>
            </a:r>
            <a:r>
              <a:rPr dirty="0" sz="2400" spc="-2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exaggerated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590"/>
              </a:lnSpc>
              <a:spcBef>
                <a:spcPts val="183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Given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some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inputs 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(</a:t>
            </a:r>
            <a:r>
              <a:rPr dirty="0" sz="2400" spc="-150">
                <a:solidFill>
                  <a:srgbClr val="00050D"/>
                </a:solidFill>
                <a:latin typeface="DejaVu Sans Condensed"/>
                <a:cs typeface="DejaVu Sans Condensed"/>
              </a:rPr>
              <a:t>𝑥</a:t>
            </a:r>
            <a:r>
              <a:rPr dirty="0" sz="2400" spc="-150">
                <a:solidFill>
                  <a:srgbClr val="00050D"/>
                </a:solidFill>
                <a:latin typeface="Trebuchet MS"/>
                <a:cs typeface="Trebuchet MS"/>
              </a:rPr>
              <a:t>),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network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calculates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some</a:t>
            </a:r>
            <a:r>
              <a:rPr dirty="0" sz="2400" spc="-4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outputs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(</a:t>
            </a:r>
            <a:r>
              <a:rPr dirty="0" sz="2400" spc="-145">
                <a:solidFill>
                  <a:srgbClr val="00050D"/>
                </a:solidFill>
                <a:latin typeface="DejaVu Sans Condensed"/>
                <a:cs typeface="DejaVu Sans Condensed"/>
              </a:rPr>
              <a:t>𝑦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),  </a:t>
            </a: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using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set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weights</a:t>
            </a:r>
            <a:r>
              <a:rPr dirty="0" sz="2400" spc="-47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00050D"/>
                </a:solidFill>
                <a:latin typeface="Trebuchet MS"/>
                <a:cs typeface="Trebuchet MS"/>
              </a:rPr>
              <a:t>(</a:t>
            </a:r>
            <a:r>
              <a:rPr dirty="0" sz="2400" spc="55">
                <a:solidFill>
                  <a:srgbClr val="00050D"/>
                </a:solidFill>
                <a:latin typeface="DejaVu Sans Condensed"/>
                <a:cs typeface="DejaVu Sans Condensed"/>
              </a:rPr>
              <a:t>𝑤</a:t>
            </a:r>
            <a:r>
              <a:rPr dirty="0" sz="2400" spc="55">
                <a:solidFill>
                  <a:srgbClr val="00050D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9292" y="3483864"/>
            <a:ext cx="4013200" cy="2597150"/>
          </a:xfrm>
          <a:custGeom>
            <a:avLst/>
            <a:gdLst/>
            <a:ahLst/>
            <a:cxnLst/>
            <a:rect l="l" t="t" r="r" b="b"/>
            <a:pathLst>
              <a:path w="4013200" h="2597150">
                <a:moveTo>
                  <a:pt x="4012692" y="0"/>
                </a:moveTo>
                <a:lnTo>
                  <a:pt x="0" y="0"/>
                </a:lnTo>
                <a:lnTo>
                  <a:pt x="0" y="2596896"/>
                </a:lnTo>
                <a:lnTo>
                  <a:pt x="4012692" y="2596896"/>
                </a:lnTo>
                <a:lnTo>
                  <a:pt x="401269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289292" y="3483864"/>
            <a:ext cx="4013200" cy="2597150"/>
          </a:xfrm>
          <a:prstGeom prst="rect">
            <a:avLst/>
          </a:prstGeom>
          <a:ln w="12192">
            <a:solidFill>
              <a:srgbClr val="78787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040"/>
              </a:spcBef>
            </a:pPr>
            <a:r>
              <a:rPr dirty="0" sz="1600" spc="-125">
                <a:solidFill>
                  <a:srgbClr val="00050D"/>
                </a:solidFill>
                <a:latin typeface="Trebuchet MS"/>
                <a:cs typeface="Trebuchet MS"/>
              </a:rPr>
              <a:t>Two-layer </a:t>
            </a:r>
            <a:r>
              <a:rPr dirty="0" sz="1600" spc="-90">
                <a:solidFill>
                  <a:srgbClr val="00050D"/>
                </a:solidFill>
                <a:latin typeface="Trebuchet MS"/>
                <a:cs typeface="Trebuchet MS"/>
              </a:rPr>
              <a:t>Fully </a:t>
            </a:r>
            <a:r>
              <a:rPr dirty="0" sz="1600" spc="-50">
                <a:solidFill>
                  <a:srgbClr val="00050D"/>
                </a:solidFill>
                <a:latin typeface="Trebuchet MS"/>
                <a:cs typeface="Trebuchet MS"/>
              </a:rPr>
              <a:t>Connected </a:t>
            </a:r>
            <a:r>
              <a:rPr dirty="0" sz="1600" spc="-40">
                <a:solidFill>
                  <a:srgbClr val="00050D"/>
                </a:solidFill>
                <a:latin typeface="Trebuchet MS"/>
                <a:cs typeface="Trebuchet MS"/>
              </a:rPr>
              <a:t>Neural</a:t>
            </a:r>
            <a:r>
              <a:rPr dirty="0" sz="1600" spc="-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00050D"/>
                </a:solidFill>
                <a:latin typeface="Trebuchet MS"/>
                <a:cs typeface="Trebuchet MS"/>
              </a:rPr>
              <a:t>Network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9811" y="3616452"/>
            <a:ext cx="3311652" cy="2046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26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3348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65"/>
              <a:t>Loss</a:t>
            </a:r>
            <a:r>
              <a:rPr dirty="0" spc="-240"/>
              <a:t> </a:t>
            </a:r>
            <a:r>
              <a:rPr dirty="0" spc="-95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16103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</a:t>
            </a:r>
            <a:r>
              <a:rPr dirty="0" sz="2000" spc="-17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9957" y="1628902"/>
            <a:ext cx="8634095" cy="3820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Weights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must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be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adjusted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(learned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from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4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data)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Idea: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define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function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that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tells</a:t>
            </a: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00050D"/>
                </a:solidFill>
                <a:latin typeface="Trebuchet MS"/>
                <a:cs typeface="Trebuchet MS"/>
              </a:rPr>
              <a:t>us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how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“close”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network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generating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desired</a:t>
            </a:r>
            <a:r>
              <a:rPr dirty="0" sz="2400" spc="-2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050D"/>
              </a:buClr>
              <a:buFont typeface="Arial"/>
              <a:buChar char="•"/>
            </a:pPr>
            <a:endParaRPr sz="27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Minimize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20">
                <a:solidFill>
                  <a:srgbClr val="00050D"/>
                </a:solidFill>
                <a:latin typeface="Trebuchet MS"/>
                <a:cs typeface="Trebuchet MS"/>
              </a:rPr>
              <a:t>loss </a:t>
            </a:r>
            <a:r>
              <a:rPr dirty="0" sz="2400" spc="105">
                <a:solidFill>
                  <a:srgbClr val="00050D"/>
                </a:solidFill>
                <a:latin typeface="Noto Sans Symbols"/>
                <a:cs typeface="Noto Sans Symbols"/>
              </a:rPr>
              <a:t>➔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optimization</a:t>
            </a:r>
            <a:r>
              <a:rPr dirty="0" sz="2400" spc="-5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problem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050D"/>
              </a:buClr>
              <a:buFont typeface="Arial"/>
              <a:buChar char="•"/>
            </a:pPr>
            <a:endParaRPr sz="27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With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continuous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differentiable</a:t>
            </a:r>
            <a:r>
              <a:rPr dirty="0" sz="2400" spc="-5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00050D"/>
                </a:solidFill>
                <a:latin typeface="Trebuchet MS"/>
                <a:cs typeface="Trebuchet MS"/>
              </a:rPr>
              <a:t>loss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function,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we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can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apply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gradient</a:t>
            </a:r>
            <a:r>
              <a:rPr dirty="0" sz="2400" spc="-26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descent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54900" y="3169920"/>
            <a:ext cx="3193615" cy="2839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26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81380">
              <a:lnSpc>
                <a:spcPct val="100000"/>
              </a:lnSpc>
              <a:spcBef>
                <a:spcPts val="105"/>
              </a:spcBef>
            </a:pPr>
            <a:r>
              <a:rPr dirty="0" spc="-135"/>
              <a:t>The</a:t>
            </a:r>
            <a:r>
              <a:rPr dirty="0" spc="-165"/>
              <a:t> </a:t>
            </a:r>
            <a:r>
              <a:rPr dirty="0" spc="-55"/>
              <a:t>Rise,</a:t>
            </a:r>
            <a:r>
              <a:rPr dirty="0" spc="-165"/>
              <a:t> </a:t>
            </a:r>
            <a:r>
              <a:rPr dirty="0" spc="-170"/>
              <a:t>Fall,</a:t>
            </a:r>
            <a:r>
              <a:rPr dirty="0" spc="-165"/>
              <a:t> </a:t>
            </a:r>
            <a:r>
              <a:rPr dirty="0" spc="-50"/>
              <a:t>Rise,</a:t>
            </a:r>
            <a:r>
              <a:rPr dirty="0" spc="-175"/>
              <a:t> </a:t>
            </a:r>
            <a:r>
              <a:rPr dirty="0" spc="-105"/>
              <a:t>Fall</a:t>
            </a:r>
            <a:r>
              <a:rPr dirty="0" spc="-180"/>
              <a:t> </a:t>
            </a:r>
            <a:r>
              <a:rPr dirty="0" spc="-10"/>
              <a:t>and</a:t>
            </a:r>
            <a:r>
              <a:rPr dirty="0" spc="-175"/>
              <a:t> </a:t>
            </a:r>
            <a:r>
              <a:rPr dirty="0" spc="40"/>
              <a:t>Rise</a:t>
            </a:r>
            <a:r>
              <a:rPr dirty="0" spc="-160"/>
              <a:t> </a:t>
            </a:r>
            <a:r>
              <a:rPr dirty="0" spc="-100"/>
              <a:t>of</a:t>
            </a:r>
            <a:r>
              <a:rPr dirty="0" spc="-170"/>
              <a:t> </a:t>
            </a:r>
            <a:r>
              <a:rPr dirty="0" spc="-55"/>
              <a:t>Neural</a:t>
            </a:r>
            <a:r>
              <a:rPr dirty="0" spc="-195"/>
              <a:t> </a:t>
            </a:r>
            <a:r>
              <a:rPr dirty="0" spc="-55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16103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</a:t>
            </a:r>
            <a:r>
              <a:rPr dirty="0" sz="2000" spc="-17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9957" y="1283533"/>
            <a:ext cx="5832475" cy="426466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Perceptron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gained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popularity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in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the</a:t>
            </a:r>
            <a:r>
              <a:rPr dirty="0" sz="2400" spc="-3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00050D"/>
                </a:solidFill>
                <a:latin typeface="Trebuchet MS"/>
                <a:cs typeface="Trebuchet MS"/>
              </a:rPr>
              <a:t>60s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Belief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that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would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lead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true</a:t>
            </a:r>
            <a:r>
              <a:rPr dirty="0" sz="2400" spc="-2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AI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XOR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problem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AI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Winter </a:t>
            </a:r>
            <a:r>
              <a:rPr dirty="0" sz="2400" spc="70">
                <a:solidFill>
                  <a:srgbClr val="00050D"/>
                </a:solidFill>
                <a:latin typeface="Trebuchet MS"/>
                <a:cs typeface="Trebuchet MS"/>
              </a:rPr>
              <a:t>(1969 </a:t>
            </a:r>
            <a:r>
              <a:rPr dirty="0" sz="2400" spc="525">
                <a:solidFill>
                  <a:srgbClr val="00050D"/>
                </a:solidFill>
                <a:latin typeface="Trebuchet MS"/>
                <a:cs typeface="Trebuchet MS"/>
              </a:rPr>
              <a:t>–</a:t>
            </a:r>
            <a:r>
              <a:rPr dirty="0" sz="2400" spc="-5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00050D"/>
                </a:solidFill>
                <a:latin typeface="Trebuchet MS"/>
                <a:cs typeface="Trebuchet MS"/>
              </a:rPr>
              <a:t>1986)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Backpropagation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rescue!</a:t>
            </a:r>
            <a:r>
              <a:rPr dirty="0" sz="2400" spc="-21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00050D"/>
                </a:solidFill>
                <a:latin typeface="Trebuchet MS"/>
                <a:cs typeface="Trebuchet MS"/>
              </a:rPr>
              <a:t>(1986)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Training of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multilayer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neural</a:t>
            </a:r>
            <a:r>
              <a:rPr dirty="0" sz="2400" spc="-1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nets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LeNet-5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(Yann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LeCun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et </a:t>
            </a:r>
            <a:r>
              <a:rPr dirty="0" sz="2400" spc="-180">
                <a:solidFill>
                  <a:srgbClr val="00050D"/>
                </a:solidFill>
                <a:latin typeface="Trebuchet MS"/>
                <a:cs typeface="Trebuchet MS"/>
              </a:rPr>
              <a:t>al.,</a:t>
            </a:r>
            <a:r>
              <a:rPr dirty="0" sz="2400" spc="-30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00050D"/>
                </a:solidFill>
                <a:latin typeface="Trebuchet MS"/>
                <a:cs typeface="Trebuchet MS"/>
              </a:rPr>
              <a:t>1998)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735"/>
              </a:lnSpc>
              <a:spcBef>
                <a:spcPts val="15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Unable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scale.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Lack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good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r>
              <a:rPr dirty="0" sz="2400" spc="-4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ts val="2735"/>
              </a:lnSpc>
            </a:pP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processing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power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05216" y="1822704"/>
            <a:ext cx="250190" cy="3940175"/>
            <a:chOff x="8205216" y="1822704"/>
            <a:chExt cx="250190" cy="3940175"/>
          </a:xfrm>
        </p:grpSpPr>
        <p:sp>
          <p:nvSpPr>
            <p:cNvPr id="6" name="object 6"/>
            <p:cNvSpPr/>
            <p:nvPr/>
          </p:nvSpPr>
          <p:spPr>
            <a:xfrm>
              <a:off x="8205216" y="1822704"/>
              <a:ext cx="249936" cy="249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05216" y="2689860"/>
              <a:ext cx="249936" cy="249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30184" y="2066544"/>
              <a:ext cx="0" cy="628650"/>
            </a:xfrm>
            <a:custGeom>
              <a:avLst/>
              <a:gdLst/>
              <a:ahLst/>
              <a:cxnLst/>
              <a:rect l="l" t="t" r="r" b="b"/>
              <a:pathLst>
                <a:path w="0" h="628650">
                  <a:moveTo>
                    <a:pt x="0" y="0"/>
                  </a:moveTo>
                  <a:lnTo>
                    <a:pt x="0" y="628650"/>
                  </a:lnTo>
                </a:path>
              </a:pathLst>
            </a:custGeom>
            <a:ln w="57912">
              <a:solidFill>
                <a:srgbClr val="1145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05216" y="3805427"/>
              <a:ext cx="249936" cy="2499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330184" y="2933700"/>
              <a:ext cx="0" cy="878205"/>
            </a:xfrm>
            <a:custGeom>
              <a:avLst/>
              <a:gdLst/>
              <a:ahLst/>
              <a:cxnLst/>
              <a:rect l="l" t="t" r="r" b="b"/>
              <a:pathLst>
                <a:path w="0" h="878204">
                  <a:moveTo>
                    <a:pt x="0" y="0"/>
                  </a:moveTo>
                  <a:lnTo>
                    <a:pt x="0" y="877824"/>
                  </a:lnTo>
                </a:path>
              </a:pathLst>
            </a:custGeom>
            <a:ln w="57912">
              <a:solidFill>
                <a:srgbClr val="1145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05216" y="5047488"/>
              <a:ext cx="249936" cy="249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330184" y="4049268"/>
              <a:ext cx="0" cy="1713864"/>
            </a:xfrm>
            <a:custGeom>
              <a:avLst/>
              <a:gdLst/>
              <a:ahLst/>
              <a:cxnLst/>
              <a:rect l="l" t="t" r="r" b="b"/>
              <a:pathLst>
                <a:path w="0" h="1713864">
                  <a:moveTo>
                    <a:pt x="0" y="0"/>
                  </a:moveTo>
                  <a:lnTo>
                    <a:pt x="0" y="1003299"/>
                  </a:lnTo>
                </a:path>
                <a:path w="0" h="1713864">
                  <a:moveTo>
                    <a:pt x="0" y="1242059"/>
                  </a:moveTo>
                  <a:lnTo>
                    <a:pt x="0" y="1713547"/>
                  </a:lnTo>
                </a:path>
              </a:pathLst>
            </a:custGeom>
            <a:ln w="57912">
              <a:solidFill>
                <a:srgbClr val="1145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8821362" y="1441888"/>
            <a:ext cx="2854960" cy="4650105"/>
            <a:chOff x="8821362" y="1441888"/>
            <a:chExt cx="2854960" cy="4650105"/>
          </a:xfrm>
        </p:grpSpPr>
        <p:sp>
          <p:nvSpPr>
            <p:cNvPr id="14" name="object 14"/>
            <p:cNvSpPr/>
            <p:nvPr/>
          </p:nvSpPr>
          <p:spPr>
            <a:xfrm>
              <a:off x="8821362" y="1441888"/>
              <a:ext cx="2854750" cy="12864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968739" y="1540764"/>
              <a:ext cx="2549652" cy="25466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965691" y="3104388"/>
              <a:ext cx="2708148" cy="16931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968739" y="4027932"/>
              <a:ext cx="2705100" cy="2063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26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81380">
              <a:lnSpc>
                <a:spcPct val="100000"/>
              </a:lnSpc>
              <a:spcBef>
                <a:spcPts val="105"/>
              </a:spcBef>
            </a:pPr>
            <a:r>
              <a:rPr dirty="0" spc="-135"/>
              <a:t>The</a:t>
            </a:r>
            <a:r>
              <a:rPr dirty="0" spc="-165"/>
              <a:t> </a:t>
            </a:r>
            <a:r>
              <a:rPr dirty="0" spc="-55"/>
              <a:t>Rise,</a:t>
            </a:r>
            <a:r>
              <a:rPr dirty="0" spc="-165"/>
              <a:t> </a:t>
            </a:r>
            <a:r>
              <a:rPr dirty="0" spc="-170"/>
              <a:t>Fall,</a:t>
            </a:r>
            <a:r>
              <a:rPr dirty="0" spc="-165"/>
              <a:t> </a:t>
            </a:r>
            <a:r>
              <a:rPr dirty="0" spc="-50"/>
              <a:t>Rise,</a:t>
            </a:r>
            <a:r>
              <a:rPr dirty="0" spc="-175"/>
              <a:t> </a:t>
            </a:r>
            <a:r>
              <a:rPr dirty="0" spc="-105"/>
              <a:t>Fall</a:t>
            </a:r>
            <a:r>
              <a:rPr dirty="0" spc="-180"/>
              <a:t> </a:t>
            </a:r>
            <a:r>
              <a:rPr dirty="0" spc="-10"/>
              <a:t>and</a:t>
            </a:r>
            <a:r>
              <a:rPr dirty="0" spc="-175"/>
              <a:t> </a:t>
            </a:r>
            <a:r>
              <a:rPr dirty="0" spc="40"/>
              <a:t>Rise</a:t>
            </a:r>
            <a:r>
              <a:rPr dirty="0" spc="-160"/>
              <a:t> </a:t>
            </a:r>
            <a:r>
              <a:rPr dirty="0" spc="-100"/>
              <a:t>of</a:t>
            </a:r>
            <a:r>
              <a:rPr dirty="0" spc="-170"/>
              <a:t> </a:t>
            </a:r>
            <a:r>
              <a:rPr dirty="0" spc="-55"/>
              <a:t>Neural</a:t>
            </a:r>
            <a:r>
              <a:rPr dirty="0" spc="-195"/>
              <a:t> </a:t>
            </a:r>
            <a:r>
              <a:rPr dirty="0" spc="-55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16103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</a:t>
            </a:r>
            <a:r>
              <a:rPr dirty="0" sz="2000" spc="-17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9957" y="1283533"/>
            <a:ext cx="5436235" cy="475297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Regained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popularity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since</a:t>
            </a:r>
            <a:r>
              <a:rPr dirty="0" sz="2400" spc="-25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00050D"/>
                </a:solidFill>
                <a:latin typeface="Trebuchet MS"/>
                <a:cs typeface="Trebuchet MS"/>
              </a:rPr>
              <a:t>~2006.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Train </a:t>
            </a: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each 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layer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at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400" spc="-2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time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45">
                <a:solidFill>
                  <a:srgbClr val="00050D"/>
                </a:solidFill>
                <a:latin typeface="Trebuchet MS"/>
                <a:cs typeface="Trebuchet MS"/>
              </a:rPr>
              <a:t>Rebranded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field </a:t>
            </a:r>
            <a:r>
              <a:rPr dirty="0" sz="2400" spc="75">
                <a:solidFill>
                  <a:srgbClr val="00050D"/>
                </a:solidFill>
                <a:latin typeface="Trebuchet MS"/>
                <a:cs typeface="Trebuchet MS"/>
              </a:rPr>
              <a:t>as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Deep</a:t>
            </a:r>
            <a:r>
              <a:rPr dirty="0" sz="2400" spc="-4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Learning</a:t>
            </a:r>
            <a:endParaRPr sz="2400">
              <a:latin typeface="Trebuchet MS"/>
              <a:cs typeface="Trebuchet MS"/>
            </a:endParaRPr>
          </a:p>
          <a:p>
            <a:pPr lvl="1" marL="1041400" marR="1469390" indent="-342900">
              <a:lnSpc>
                <a:spcPts val="2590"/>
              </a:lnSpc>
              <a:spcBef>
                <a:spcPts val="184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Old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ideas</a:t>
            </a:r>
            <a:r>
              <a:rPr dirty="0" sz="2400" spc="-2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rediscovered  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(e.g.,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Convolution)</a:t>
            </a:r>
            <a:endParaRPr sz="2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050D"/>
              </a:buClr>
              <a:buFont typeface="Arial"/>
              <a:buChar char="•"/>
            </a:pPr>
            <a:endParaRPr sz="2650">
              <a:latin typeface="Trebuchet MS"/>
              <a:cs typeface="Trebuchet MS"/>
            </a:endParaRPr>
          </a:p>
          <a:p>
            <a:pPr marL="355600" marR="577850" indent="-342900">
              <a:lnSpc>
                <a:spcPts val="259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Breakthrough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in </a:t>
            </a:r>
            <a:r>
              <a:rPr dirty="0" sz="2400" spc="120">
                <a:solidFill>
                  <a:srgbClr val="00050D"/>
                </a:solidFill>
                <a:latin typeface="Trebuchet MS"/>
                <a:cs typeface="Trebuchet MS"/>
              </a:rPr>
              <a:t>2012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with</a:t>
            </a:r>
            <a:r>
              <a:rPr dirty="0" sz="2400" spc="-4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AlexNet 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(Krizhevsky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et</a:t>
            </a:r>
            <a:r>
              <a:rPr dirty="0" sz="2400" spc="-18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55">
                <a:solidFill>
                  <a:srgbClr val="00050D"/>
                </a:solidFill>
                <a:latin typeface="Trebuchet MS"/>
                <a:cs typeface="Trebuchet MS"/>
              </a:rPr>
              <a:t>al.)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Use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</a:t>
            </a:r>
            <a:r>
              <a:rPr dirty="0" sz="2400" spc="-3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GPUs</a:t>
            </a:r>
            <a:endParaRPr sz="2400">
              <a:latin typeface="Trebuchet MS"/>
              <a:cs typeface="Trebuchet MS"/>
            </a:endParaRPr>
          </a:p>
          <a:p>
            <a:pPr lvl="1"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Convolution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05216" y="1488947"/>
            <a:ext cx="250190" cy="3607435"/>
            <a:chOff x="8205216" y="1488947"/>
            <a:chExt cx="250190" cy="3607435"/>
          </a:xfrm>
        </p:grpSpPr>
        <p:sp>
          <p:nvSpPr>
            <p:cNvPr id="6" name="object 6"/>
            <p:cNvSpPr/>
            <p:nvPr/>
          </p:nvSpPr>
          <p:spPr>
            <a:xfrm>
              <a:off x="8205216" y="2004059"/>
              <a:ext cx="249936" cy="249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05216" y="4846319"/>
              <a:ext cx="249936" cy="249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30184" y="1488947"/>
              <a:ext cx="0" cy="3362960"/>
            </a:xfrm>
            <a:custGeom>
              <a:avLst/>
              <a:gdLst/>
              <a:ahLst/>
              <a:cxnLst/>
              <a:rect l="l" t="t" r="r" b="b"/>
              <a:pathLst>
                <a:path w="0" h="3362960">
                  <a:moveTo>
                    <a:pt x="0" y="758951"/>
                  </a:moveTo>
                  <a:lnTo>
                    <a:pt x="0" y="3362832"/>
                  </a:lnTo>
                </a:path>
                <a:path w="0" h="3362960">
                  <a:moveTo>
                    <a:pt x="0" y="0"/>
                  </a:moveTo>
                  <a:lnTo>
                    <a:pt x="0" y="521080"/>
                  </a:lnTo>
                </a:path>
              </a:pathLst>
            </a:custGeom>
            <a:ln w="57912">
              <a:solidFill>
                <a:srgbClr val="1145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650001" y="4128515"/>
            <a:ext cx="3062742" cy="1545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21495" y="1492698"/>
            <a:ext cx="2503565" cy="19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26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12719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45"/>
              <a:t>Out</a:t>
            </a:r>
            <a:r>
              <a:rPr dirty="0" spc="-90"/>
              <a:t>l</a:t>
            </a:r>
            <a:r>
              <a:rPr dirty="0" spc="-70"/>
              <a:t>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67743" y="6422740"/>
            <a:ext cx="15049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2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9957" y="1283533"/>
            <a:ext cx="6601459" cy="393192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Machine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Learning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Types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of </a:t>
            </a: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Machine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Learning</a:t>
            </a:r>
            <a:r>
              <a:rPr dirty="0" sz="2400" spc="-26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Problems</a:t>
            </a:r>
            <a:endParaRPr sz="2400">
              <a:latin typeface="Trebuchet MS"/>
              <a:cs typeface="Trebuchet MS"/>
            </a:endParaRPr>
          </a:p>
          <a:p>
            <a:pPr marL="12700" marR="5080" indent="685800">
              <a:lnSpc>
                <a:spcPts val="4390"/>
              </a:lnSpc>
              <a:spcBef>
                <a:spcPts val="40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5">
                <a:solidFill>
                  <a:srgbClr val="00050D"/>
                </a:solidFill>
                <a:latin typeface="Trebuchet MS"/>
                <a:cs typeface="Trebuchet MS"/>
              </a:rPr>
              <a:t>Steps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solve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10">
                <a:solidFill>
                  <a:srgbClr val="00050D"/>
                </a:solidFill>
                <a:latin typeface="Trebuchet MS"/>
                <a:cs typeface="Trebuchet MS"/>
              </a:rPr>
              <a:t>Machine</a:t>
            </a:r>
            <a:r>
              <a:rPr dirty="0" sz="2400" spc="-54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Learning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Problem 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Deep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Learning</a:t>
            </a:r>
            <a:endParaRPr sz="2400">
              <a:latin typeface="Trebuchet MS"/>
              <a:cs typeface="Trebuchet MS"/>
            </a:endParaRPr>
          </a:p>
          <a:p>
            <a:pPr marL="12700" marR="2299335" indent="685800">
              <a:lnSpc>
                <a:spcPts val="4390"/>
              </a:lnSpc>
              <a:spcBef>
                <a:spcPts val="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Artificial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Neural</a:t>
            </a:r>
            <a:r>
              <a:rPr dirty="0" sz="2400" spc="-20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Networks 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Image</a:t>
            </a:r>
            <a:r>
              <a:rPr dirty="0" sz="2400" spc="-1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Classification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Convolutional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Neural</a:t>
            </a:r>
            <a:r>
              <a:rPr dirty="0" sz="2400" spc="-17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Networks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74513" y="6498430"/>
            <a:ext cx="81661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0">
                <a:solidFill>
                  <a:srgbClr val="00050D"/>
                </a:solidFill>
                <a:latin typeface="Trebuchet MS"/>
                <a:cs typeface="Trebuchet MS"/>
              </a:rPr>
              <a:t>© </a:t>
            </a:r>
            <a:r>
              <a:rPr dirty="0" sz="900" spc="20" i="1">
                <a:solidFill>
                  <a:srgbClr val="00050D"/>
                </a:solidFill>
                <a:latin typeface="Arial"/>
                <a:cs typeface="Arial"/>
              </a:rPr>
              <a:t>2019</a:t>
            </a:r>
            <a:r>
              <a:rPr dirty="0" sz="900" spc="-18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900" spc="-40" i="1">
                <a:solidFill>
                  <a:srgbClr val="00050D"/>
                </a:solidFill>
                <a:latin typeface="Arial"/>
                <a:cs typeface="Arial"/>
              </a:rPr>
              <a:t>Tryolabs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095" y="0"/>
            <a:ext cx="12204700" cy="6864350"/>
            <a:chOff x="-6095" y="0"/>
            <a:chExt cx="12204700" cy="6864350"/>
          </a:xfrm>
        </p:grpSpPr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-6095" y="0"/>
              <a:ext cx="12204192" cy="6864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69068" y="6396227"/>
              <a:ext cx="1363979" cy="301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30372" y="2802762"/>
            <a:ext cx="5476875" cy="118364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302260" marR="5080" indent="-289560">
              <a:lnSpc>
                <a:spcPts val="4320"/>
              </a:lnSpc>
              <a:spcBef>
                <a:spcPts val="640"/>
              </a:spcBef>
            </a:pPr>
            <a:r>
              <a:rPr dirty="0" sz="4000" spc="25">
                <a:solidFill>
                  <a:srgbClr val="FFFFFF"/>
                </a:solidFill>
              </a:rPr>
              <a:t>Image </a:t>
            </a:r>
            <a:r>
              <a:rPr dirty="0" sz="4000" spc="-75">
                <a:solidFill>
                  <a:srgbClr val="FFFFFF"/>
                </a:solidFill>
              </a:rPr>
              <a:t>Classification</a:t>
            </a:r>
            <a:r>
              <a:rPr dirty="0" sz="4000" spc="-484">
                <a:solidFill>
                  <a:srgbClr val="FFFFFF"/>
                </a:solidFill>
              </a:rPr>
              <a:t> </a:t>
            </a:r>
            <a:r>
              <a:rPr dirty="0" sz="4000" spc="-170">
                <a:solidFill>
                  <a:srgbClr val="FFFFFF"/>
                </a:solidFill>
              </a:rPr>
              <a:t>with  </a:t>
            </a:r>
            <a:r>
              <a:rPr dirty="0" sz="4000" spc="-20">
                <a:solidFill>
                  <a:srgbClr val="FFFFFF"/>
                </a:solidFill>
              </a:rPr>
              <a:t>Deep </a:t>
            </a:r>
            <a:r>
              <a:rPr dirty="0" sz="4000" spc="-75">
                <a:solidFill>
                  <a:srgbClr val="FFFFFF"/>
                </a:solidFill>
              </a:rPr>
              <a:t>Neural</a:t>
            </a:r>
            <a:r>
              <a:rPr dirty="0" sz="4000" spc="-430">
                <a:solidFill>
                  <a:srgbClr val="FFFFFF"/>
                </a:solidFill>
              </a:rPr>
              <a:t> </a:t>
            </a:r>
            <a:r>
              <a:rPr dirty="0" sz="4000" spc="-75">
                <a:solidFill>
                  <a:srgbClr val="FFFFFF"/>
                </a:solidFill>
              </a:rPr>
              <a:t>Networks</a:t>
            </a:r>
            <a:endParaRPr sz="4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798" y="538352"/>
            <a:ext cx="57638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5"/>
              <a:t>Digital </a:t>
            </a:r>
            <a:r>
              <a:rPr dirty="0" spc="-55"/>
              <a:t>Representation </a:t>
            </a:r>
            <a:r>
              <a:rPr dirty="0" spc="-100"/>
              <a:t>of</a:t>
            </a:r>
            <a:r>
              <a:rPr dirty="0" spc="-434"/>
              <a:t> </a:t>
            </a:r>
            <a:r>
              <a:rPr dirty="0" spc="45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77328" y="1434083"/>
            <a:ext cx="3225165" cy="4566285"/>
            <a:chOff x="7577328" y="1434083"/>
            <a:chExt cx="3225165" cy="4566285"/>
          </a:xfrm>
        </p:grpSpPr>
        <p:sp>
          <p:nvSpPr>
            <p:cNvPr id="5" name="object 5"/>
            <p:cNvSpPr/>
            <p:nvPr/>
          </p:nvSpPr>
          <p:spPr>
            <a:xfrm>
              <a:off x="7961376" y="1453895"/>
              <a:ext cx="2820923" cy="3954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51470" y="1443989"/>
              <a:ext cx="2840990" cy="3975100"/>
            </a:xfrm>
            <a:custGeom>
              <a:avLst/>
              <a:gdLst/>
              <a:ahLst/>
              <a:cxnLst/>
              <a:rect l="l" t="t" r="r" b="b"/>
              <a:pathLst>
                <a:path w="2840990" h="3975100">
                  <a:moveTo>
                    <a:pt x="0" y="3974591"/>
                  </a:moveTo>
                  <a:lnTo>
                    <a:pt x="2840735" y="3974591"/>
                  </a:lnTo>
                  <a:lnTo>
                    <a:pt x="2840735" y="0"/>
                  </a:lnTo>
                  <a:lnTo>
                    <a:pt x="0" y="0"/>
                  </a:lnTo>
                  <a:lnTo>
                    <a:pt x="0" y="3974591"/>
                  </a:lnTo>
                  <a:close/>
                </a:path>
              </a:pathLst>
            </a:custGeom>
            <a:ln w="198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84592" y="1735835"/>
              <a:ext cx="2819400" cy="39532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74686" y="1725929"/>
              <a:ext cx="2839720" cy="3973195"/>
            </a:xfrm>
            <a:custGeom>
              <a:avLst/>
              <a:gdLst/>
              <a:ahLst/>
              <a:cxnLst/>
              <a:rect l="l" t="t" r="r" b="b"/>
              <a:pathLst>
                <a:path w="2839720" h="3973195">
                  <a:moveTo>
                    <a:pt x="0" y="3973067"/>
                  </a:moveTo>
                  <a:lnTo>
                    <a:pt x="2839212" y="3973067"/>
                  </a:lnTo>
                  <a:lnTo>
                    <a:pt x="2839212" y="0"/>
                  </a:lnTo>
                  <a:lnTo>
                    <a:pt x="0" y="0"/>
                  </a:lnTo>
                  <a:lnTo>
                    <a:pt x="0" y="3973067"/>
                  </a:lnTo>
                  <a:close/>
                </a:path>
              </a:pathLst>
            </a:custGeom>
            <a:ln w="1981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97140" y="2025395"/>
              <a:ext cx="2819400" cy="3954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87234" y="2015489"/>
              <a:ext cx="2839720" cy="3975100"/>
            </a:xfrm>
            <a:custGeom>
              <a:avLst/>
              <a:gdLst/>
              <a:ahLst/>
              <a:cxnLst/>
              <a:rect l="l" t="t" r="r" b="b"/>
              <a:pathLst>
                <a:path w="2839720" h="3975100">
                  <a:moveTo>
                    <a:pt x="0" y="3974591"/>
                  </a:moveTo>
                  <a:lnTo>
                    <a:pt x="2839212" y="3974591"/>
                  </a:lnTo>
                  <a:lnTo>
                    <a:pt x="2839212" y="0"/>
                  </a:lnTo>
                  <a:lnTo>
                    <a:pt x="0" y="0"/>
                  </a:lnTo>
                  <a:lnTo>
                    <a:pt x="0" y="3974591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581013" y="3050870"/>
            <a:ext cx="517525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409">
                <a:solidFill>
                  <a:srgbClr val="00050D"/>
                </a:solidFill>
                <a:latin typeface="Trebuchet MS"/>
                <a:cs typeface="Trebuchet MS"/>
              </a:rPr>
              <a:t>=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8479" y="1453896"/>
            <a:ext cx="3003804" cy="455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874010" y="1147317"/>
            <a:ext cx="7914640" cy="4592320"/>
            <a:chOff x="2874010" y="1147317"/>
            <a:chExt cx="7914640" cy="4592320"/>
          </a:xfrm>
        </p:grpSpPr>
        <p:sp>
          <p:nvSpPr>
            <p:cNvPr id="4" name="object 4"/>
            <p:cNvSpPr/>
            <p:nvPr/>
          </p:nvSpPr>
          <p:spPr>
            <a:xfrm>
              <a:off x="7749539" y="3310127"/>
              <a:ext cx="3032759" cy="2429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7901940" y="0"/>
                  </a:moveTo>
                  <a:lnTo>
                    <a:pt x="0" y="0"/>
                  </a:lnTo>
                  <a:lnTo>
                    <a:pt x="0" y="1735836"/>
                  </a:lnTo>
                  <a:lnTo>
                    <a:pt x="7901940" y="1735836"/>
                  </a:lnTo>
                  <a:lnTo>
                    <a:pt x="790194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0" y="1735836"/>
                  </a:moveTo>
                  <a:lnTo>
                    <a:pt x="7901940" y="1735836"/>
                  </a:lnTo>
                  <a:lnTo>
                    <a:pt x="7901940" y="0"/>
                  </a:lnTo>
                  <a:lnTo>
                    <a:pt x="0" y="0"/>
                  </a:lnTo>
                  <a:lnTo>
                    <a:pt x="0" y="1735836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88864" y="1385315"/>
              <a:ext cx="1196339" cy="1060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59908" y="1356359"/>
              <a:ext cx="1254760" cy="1118870"/>
            </a:xfrm>
            <a:custGeom>
              <a:avLst/>
              <a:gdLst/>
              <a:ahLst/>
              <a:cxnLst/>
              <a:rect l="l" t="t" r="r" b="b"/>
              <a:pathLst>
                <a:path w="1254759" h="1118870">
                  <a:moveTo>
                    <a:pt x="0" y="1118615"/>
                  </a:moveTo>
                  <a:lnTo>
                    <a:pt x="1254252" y="1118615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1118615"/>
                  </a:lnTo>
                  <a:close/>
                </a:path>
              </a:pathLst>
            </a:custGeom>
            <a:ln w="5791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40168" y="1394459"/>
              <a:ext cx="1165859" cy="10622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812798" y="139077"/>
            <a:ext cx="5398770" cy="91313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390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3200" spc="-13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3200" spc="-90">
                <a:solidFill>
                  <a:srgbClr val="00050D"/>
                </a:solidFill>
                <a:latin typeface="Trebuchet MS"/>
                <a:cs typeface="Trebuchet MS"/>
              </a:rPr>
              <a:t>Convolution</a:t>
            </a:r>
            <a:r>
              <a:rPr dirty="0" sz="3200" spc="-2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3200" spc="-110">
                <a:solidFill>
                  <a:srgbClr val="00050D"/>
                </a:solidFill>
                <a:latin typeface="Trebuchet MS"/>
                <a:cs typeface="Trebuchet MS"/>
              </a:rPr>
              <a:t>Operator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2329" y="1622297"/>
            <a:ext cx="4305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75" b="1">
                <a:latin typeface="DejaVu Sans Condensed"/>
                <a:cs typeface="DejaVu Sans Condensed"/>
              </a:rPr>
              <a:t>⊙</a:t>
            </a:r>
            <a:endParaRPr sz="3200">
              <a:latin typeface="DejaVu Sans Condensed"/>
              <a:cs typeface="DejaVu Sans Condense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7906" y="1555750"/>
            <a:ext cx="3536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75">
                <a:solidFill>
                  <a:srgbClr val="00050D"/>
                </a:solidFill>
                <a:latin typeface="Trebuchet MS"/>
                <a:cs typeface="Trebuchet MS"/>
              </a:rPr>
              <a:t>=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36152" y="1836420"/>
            <a:ext cx="990600" cy="173990"/>
          </a:xfrm>
          <a:custGeom>
            <a:avLst/>
            <a:gdLst/>
            <a:ahLst/>
            <a:cxnLst/>
            <a:rect l="l" t="t" r="r" b="b"/>
            <a:pathLst>
              <a:path w="990600" h="173989">
                <a:moveTo>
                  <a:pt x="816864" y="0"/>
                </a:moveTo>
                <a:lnTo>
                  <a:pt x="816864" y="173735"/>
                </a:lnTo>
                <a:lnTo>
                  <a:pt x="932687" y="115824"/>
                </a:lnTo>
                <a:lnTo>
                  <a:pt x="845820" y="115824"/>
                </a:lnTo>
                <a:lnTo>
                  <a:pt x="845820" y="57912"/>
                </a:lnTo>
                <a:lnTo>
                  <a:pt x="932688" y="57912"/>
                </a:lnTo>
                <a:lnTo>
                  <a:pt x="816864" y="0"/>
                </a:lnTo>
                <a:close/>
              </a:path>
              <a:path w="990600" h="173989">
                <a:moveTo>
                  <a:pt x="816864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816864" y="115824"/>
                </a:lnTo>
                <a:lnTo>
                  <a:pt x="816864" y="57912"/>
                </a:lnTo>
                <a:close/>
              </a:path>
              <a:path w="990600" h="173989">
                <a:moveTo>
                  <a:pt x="932688" y="57912"/>
                </a:moveTo>
                <a:lnTo>
                  <a:pt x="845820" y="57912"/>
                </a:lnTo>
                <a:lnTo>
                  <a:pt x="845820" y="115824"/>
                </a:lnTo>
                <a:lnTo>
                  <a:pt x="932687" y="115824"/>
                </a:lnTo>
                <a:lnTo>
                  <a:pt x="990600" y="86867"/>
                </a:lnTo>
                <a:lnTo>
                  <a:pt x="932688" y="5791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150857" y="1359865"/>
            <a:ext cx="3143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330">
                <a:solidFill>
                  <a:srgbClr val="00050D"/>
                </a:solidFill>
                <a:latin typeface="DejaVu Sans Condensed"/>
                <a:cs typeface="DejaVu Sans Condensed"/>
              </a:rPr>
              <a:t>∑</a:t>
            </a:r>
            <a:endParaRPr sz="3200">
              <a:latin typeface="DejaVu Sans Condensed"/>
              <a:cs typeface="DejaVu Sans Condense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24321" y="2472308"/>
            <a:ext cx="725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5">
                <a:solidFill>
                  <a:srgbClr val="003E88"/>
                </a:solidFill>
                <a:latin typeface="Trebuchet MS"/>
                <a:cs typeface="Trebuchet MS"/>
              </a:rPr>
              <a:t>K</a:t>
            </a:r>
            <a:r>
              <a:rPr dirty="0" sz="2000" spc="-70">
                <a:solidFill>
                  <a:srgbClr val="003E88"/>
                </a:solidFill>
                <a:latin typeface="Trebuchet MS"/>
                <a:cs typeface="Trebuchet MS"/>
              </a:rPr>
              <a:t>ernel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6830" y="5767527"/>
            <a:ext cx="679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50D"/>
                </a:solidFill>
                <a:latin typeface="Trebuchet MS"/>
                <a:cs typeface="Trebuchet MS"/>
              </a:rPr>
              <a:t>Outp</a:t>
            </a:r>
            <a:r>
              <a:rPr dirty="0" sz="1800" spc="-7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75788" y="1327403"/>
            <a:ext cx="7498080" cy="4424680"/>
            <a:chOff x="2875788" y="1327403"/>
            <a:chExt cx="7498080" cy="4424680"/>
          </a:xfrm>
        </p:grpSpPr>
        <p:sp>
          <p:nvSpPr>
            <p:cNvPr id="18" name="object 18"/>
            <p:cNvSpPr/>
            <p:nvPr/>
          </p:nvSpPr>
          <p:spPr>
            <a:xfrm>
              <a:off x="7749540" y="3310127"/>
              <a:ext cx="694944" cy="6156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144255" y="3500627"/>
              <a:ext cx="300355" cy="425450"/>
            </a:xfrm>
            <a:custGeom>
              <a:avLst/>
              <a:gdLst/>
              <a:ahLst/>
              <a:cxnLst/>
              <a:rect l="l" t="t" r="r" b="b"/>
              <a:pathLst>
                <a:path w="300354" h="425450">
                  <a:moveTo>
                    <a:pt x="0" y="425196"/>
                  </a:moveTo>
                  <a:lnTo>
                    <a:pt x="300227" y="425196"/>
                  </a:lnTo>
                  <a:lnTo>
                    <a:pt x="300227" y="0"/>
                  </a:lnTo>
                  <a:lnTo>
                    <a:pt x="0" y="0"/>
                  </a:lnTo>
                  <a:lnTo>
                    <a:pt x="0" y="425196"/>
                  </a:lnTo>
                  <a:close/>
                </a:path>
              </a:pathLst>
            </a:custGeom>
            <a:ln w="5791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06583" y="1766315"/>
              <a:ext cx="309372" cy="3154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77628" y="1737359"/>
              <a:ext cx="367665" cy="373380"/>
            </a:xfrm>
            <a:custGeom>
              <a:avLst/>
              <a:gdLst/>
              <a:ahLst/>
              <a:cxnLst/>
              <a:rect l="l" t="t" r="r" b="b"/>
              <a:pathLst>
                <a:path w="367665" h="373380">
                  <a:moveTo>
                    <a:pt x="0" y="373379"/>
                  </a:moveTo>
                  <a:lnTo>
                    <a:pt x="367283" y="373379"/>
                  </a:lnTo>
                  <a:lnTo>
                    <a:pt x="367283" y="0"/>
                  </a:lnTo>
                  <a:lnTo>
                    <a:pt x="0" y="0"/>
                  </a:lnTo>
                  <a:lnTo>
                    <a:pt x="0" y="373379"/>
                  </a:lnTo>
                  <a:close/>
                </a:path>
              </a:pathLst>
            </a:custGeom>
            <a:ln w="5791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444484" y="2103500"/>
              <a:ext cx="1617345" cy="1325880"/>
            </a:xfrm>
            <a:custGeom>
              <a:avLst/>
              <a:gdLst/>
              <a:ahLst/>
              <a:cxnLst/>
              <a:rect l="l" t="t" r="r" b="b"/>
              <a:pathLst>
                <a:path w="1617345" h="1325879">
                  <a:moveTo>
                    <a:pt x="79756" y="1148334"/>
                  </a:moveTo>
                  <a:lnTo>
                    <a:pt x="0" y="1325372"/>
                  </a:lnTo>
                  <a:lnTo>
                    <a:pt x="189611" y="1282953"/>
                  </a:lnTo>
                  <a:lnTo>
                    <a:pt x="167950" y="1256411"/>
                  </a:lnTo>
                  <a:lnTo>
                    <a:pt x="130556" y="1256411"/>
                  </a:lnTo>
                  <a:lnTo>
                    <a:pt x="93980" y="1211452"/>
                  </a:lnTo>
                  <a:lnTo>
                    <a:pt x="116370" y="1193202"/>
                  </a:lnTo>
                  <a:lnTo>
                    <a:pt x="79756" y="1148334"/>
                  </a:lnTo>
                  <a:close/>
                </a:path>
                <a:path w="1617345" h="1325879">
                  <a:moveTo>
                    <a:pt x="116370" y="1193202"/>
                  </a:moveTo>
                  <a:lnTo>
                    <a:pt x="93980" y="1211452"/>
                  </a:lnTo>
                  <a:lnTo>
                    <a:pt x="130556" y="1256411"/>
                  </a:lnTo>
                  <a:lnTo>
                    <a:pt x="153014" y="1238107"/>
                  </a:lnTo>
                  <a:lnTo>
                    <a:pt x="116370" y="1193202"/>
                  </a:lnTo>
                  <a:close/>
                </a:path>
                <a:path w="1617345" h="1325879">
                  <a:moveTo>
                    <a:pt x="153014" y="1238107"/>
                  </a:moveTo>
                  <a:lnTo>
                    <a:pt x="130556" y="1256411"/>
                  </a:lnTo>
                  <a:lnTo>
                    <a:pt x="167950" y="1256411"/>
                  </a:lnTo>
                  <a:lnTo>
                    <a:pt x="153014" y="1238107"/>
                  </a:lnTo>
                  <a:close/>
                </a:path>
                <a:path w="1617345" h="1325879">
                  <a:moveTo>
                    <a:pt x="1580261" y="0"/>
                  </a:moveTo>
                  <a:lnTo>
                    <a:pt x="116370" y="1193202"/>
                  </a:lnTo>
                  <a:lnTo>
                    <a:pt x="153014" y="1238107"/>
                  </a:lnTo>
                  <a:lnTo>
                    <a:pt x="1616964" y="44958"/>
                  </a:lnTo>
                  <a:lnTo>
                    <a:pt x="158026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75788" y="2991611"/>
              <a:ext cx="3605784" cy="27599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183636" y="3256787"/>
              <a:ext cx="1122045" cy="982980"/>
            </a:xfrm>
            <a:custGeom>
              <a:avLst/>
              <a:gdLst/>
              <a:ahLst/>
              <a:cxnLst/>
              <a:rect l="l" t="t" r="r" b="b"/>
              <a:pathLst>
                <a:path w="1122045" h="982979">
                  <a:moveTo>
                    <a:pt x="0" y="982980"/>
                  </a:moveTo>
                  <a:lnTo>
                    <a:pt x="1121664" y="982980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9829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252216" y="1385315"/>
              <a:ext cx="1121664" cy="10713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23260" y="1356359"/>
              <a:ext cx="1179830" cy="1129665"/>
            </a:xfrm>
            <a:custGeom>
              <a:avLst/>
              <a:gdLst/>
              <a:ahLst/>
              <a:cxnLst/>
              <a:rect l="l" t="t" r="r" b="b"/>
              <a:pathLst>
                <a:path w="1179829" h="1129664">
                  <a:moveTo>
                    <a:pt x="0" y="1129284"/>
                  </a:moveTo>
                  <a:lnTo>
                    <a:pt x="1179576" y="1129284"/>
                  </a:lnTo>
                  <a:lnTo>
                    <a:pt x="1179576" y="0"/>
                  </a:lnTo>
                  <a:lnTo>
                    <a:pt x="0" y="0"/>
                  </a:lnTo>
                  <a:lnTo>
                    <a:pt x="0" y="112928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57600" y="2523743"/>
              <a:ext cx="173990" cy="732790"/>
            </a:xfrm>
            <a:custGeom>
              <a:avLst/>
              <a:gdLst/>
              <a:ahLst/>
              <a:cxnLst/>
              <a:rect l="l" t="t" r="r" b="b"/>
              <a:pathLst>
                <a:path w="173989" h="732789">
                  <a:moveTo>
                    <a:pt x="115824" y="144779"/>
                  </a:moveTo>
                  <a:lnTo>
                    <a:pt x="57912" y="144779"/>
                  </a:lnTo>
                  <a:lnTo>
                    <a:pt x="57912" y="732281"/>
                  </a:lnTo>
                  <a:lnTo>
                    <a:pt x="115824" y="732281"/>
                  </a:lnTo>
                  <a:lnTo>
                    <a:pt x="115824" y="144779"/>
                  </a:lnTo>
                  <a:close/>
                </a:path>
                <a:path w="173989" h="732789">
                  <a:moveTo>
                    <a:pt x="86867" y="0"/>
                  </a:moveTo>
                  <a:lnTo>
                    <a:pt x="0" y="173735"/>
                  </a:lnTo>
                  <a:lnTo>
                    <a:pt x="57912" y="173735"/>
                  </a:lnTo>
                  <a:lnTo>
                    <a:pt x="57912" y="144779"/>
                  </a:lnTo>
                  <a:lnTo>
                    <a:pt x="159258" y="144779"/>
                  </a:lnTo>
                  <a:lnTo>
                    <a:pt x="86867" y="0"/>
                  </a:lnTo>
                  <a:close/>
                </a:path>
                <a:path w="173989" h="732789">
                  <a:moveTo>
                    <a:pt x="159258" y="144779"/>
                  </a:moveTo>
                  <a:lnTo>
                    <a:pt x="115824" y="144779"/>
                  </a:lnTo>
                  <a:lnTo>
                    <a:pt x="115824" y="173735"/>
                  </a:lnTo>
                  <a:lnTo>
                    <a:pt x="173736" y="173735"/>
                  </a:lnTo>
                  <a:lnTo>
                    <a:pt x="159258" y="1447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421251" y="5779414"/>
            <a:ext cx="5213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3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3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874010" y="1147317"/>
            <a:ext cx="7914640" cy="4592320"/>
            <a:chOff x="2874010" y="1147317"/>
            <a:chExt cx="7914640" cy="4592320"/>
          </a:xfrm>
        </p:grpSpPr>
        <p:sp>
          <p:nvSpPr>
            <p:cNvPr id="4" name="object 4"/>
            <p:cNvSpPr/>
            <p:nvPr/>
          </p:nvSpPr>
          <p:spPr>
            <a:xfrm>
              <a:off x="7749539" y="3310127"/>
              <a:ext cx="3032759" cy="2429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7901940" y="0"/>
                  </a:moveTo>
                  <a:lnTo>
                    <a:pt x="0" y="0"/>
                  </a:lnTo>
                  <a:lnTo>
                    <a:pt x="0" y="1735836"/>
                  </a:lnTo>
                  <a:lnTo>
                    <a:pt x="7901940" y="1735836"/>
                  </a:lnTo>
                  <a:lnTo>
                    <a:pt x="790194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0" y="1735836"/>
                  </a:moveTo>
                  <a:lnTo>
                    <a:pt x="7901940" y="1735836"/>
                  </a:lnTo>
                  <a:lnTo>
                    <a:pt x="7901940" y="0"/>
                  </a:lnTo>
                  <a:lnTo>
                    <a:pt x="0" y="0"/>
                  </a:lnTo>
                  <a:lnTo>
                    <a:pt x="0" y="1735836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812798" y="139077"/>
            <a:ext cx="5398770" cy="91313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390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3200" spc="-13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3200" spc="-90">
                <a:solidFill>
                  <a:srgbClr val="00050D"/>
                </a:solidFill>
                <a:latin typeface="Trebuchet MS"/>
                <a:cs typeface="Trebuchet MS"/>
              </a:rPr>
              <a:t>Convolution</a:t>
            </a:r>
            <a:r>
              <a:rPr dirty="0" sz="3200" spc="-2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3200" spc="-110">
                <a:solidFill>
                  <a:srgbClr val="00050D"/>
                </a:solidFill>
                <a:latin typeface="Trebuchet MS"/>
                <a:cs typeface="Trebuchet MS"/>
              </a:rPr>
              <a:t>Operator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4321" y="2472308"/>
            <a:ext cx="725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5">
                <a:solidFill>
                  <a:srgbClr val="003E88"/>
                </a:solidFill>
                <a:latin typeface="Trebuchet MS"/>
                <a:cs typeface="Trebuchet MS"/>
              </a:rPr>
              <a:t>K</a:t>
            </a:r>
            <a:r>
              <a:rPr dirty="0" sz="2000" spc="-70">
                <a:solidFill>
                  <a:srgbClr val="003E88"/>
                </a:solidFill>
                <a:latin typeface="Trebuchet MS"/>
                <a:cs typeface="Trebuchet MS"/>
              </a:rPr>
              <a:t>ernel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30697" y="1327150"/>
            <a:ext cx="4496435" cy="1177290"/>
            <a:chOff x="5330697" y="1327150"/>
            <a:chExt cx="4496435" cy="1177290"/>
          </a:xfrm>
        </p:grpSpPr>
        <p:sp>
          <p:nvSpPr>
            <p:cNvPr id="10" name="object 10"/>
            <p:cNvSpPr/>
            <p:nvPr/>
          </p:nvSpPr>
          <p:spPr>
            <a:xfrm>
              <a:off x="5388863" y="1385315"/>
              <a:ext cx="1196339" cy="1060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59907" y="1356359"/>
              <a:ext cx="1254760" cy="1118870"/>
            </a:xfrm>
            <a:custGeom>
              <a:avLst/>
              <a:gdLst/>
              <a:ahLst/>
              <a:cxnLst/>
              <a:rect l="l" t="t" r="r" b="b"/>
              <a:pathLst>
                <a:path w="1254759" h="1118870">
                  <a:moveTo>
                    <a:pt x="0" y="1118615"/>
                  </a:moveTo>
                  <a:lnTo>
                    <a:pt x="1254252" y="1118615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1118615"/>
                  </a:lnTo>
                  <a:close/>
                </a:path>
              </a:pathLst>
            </a:custGeom>
            <a:ln w="5791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836151" y="1836419"/>
              <a:ext cx="990600" cy="173990"/>
            </a:xfrm>
            <a:custGeom>
              <a:avLst/>
              <a:gdLst/>
              <a:ahLst/>
              <a:cxnLst/>
              <a:rect l="l" t="t" r="r" b="b"/>
              <a:pathLst>
                <a:path w="990600" h="173989">
                  <a:moveTo>
                    <a:pt x="816864" y="0"/>
                  </a:moveTo>
                  <a:lnTo>
                    <a:pt x="816864" y="173735"/>
                  </a:lnTo>
                  <a:lnTo>
                    <a:pt x="932687" y="115824"/>
                  </a:lnTo>
                  <a:lnTo>
                    <a:pt x="845820" y="115824"/>
                  </a:lnTo>
                  <a:lnTo>
                    <a:pt x="845820" y="57912"/>
                  </a:lnTo>
                  <a:lnTo>
                    <a:pt x="932688" y="57912"/>
                  </a:lnTo>
                  <a:lnTo>
                    <a:pt x="816864" y="0"/>
                  </a:lnTo>
                  <a:close/>
                </a:path>
                <a:path w="990600" h="173989">
                  <a:moveTo>
                    <a:pt x="816864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816864" y="115824"/>
                  </a:lnTo>
                  <a:lnTo>
                    <a:pt x="816864" y="57912"/>
                  </a:lnTo>
                  <a:close/>
                </a:path>
                <a:path w="990600" h="173989">
                  <a:moveTo>
                    <a:pt x="932688" y="57912"/>
                  </a:moveTo>
                  <a:lnTo>
                    <a:pt x="845820" y="57912"/>
                  </a:lnTo>
                  <a:lnTo>
                    <a:pt x="845820" y="115824"/>
                  </a:lnTo>
                  <a:lnTo>
                    <a:pt x="932687" y="115824"/>
                  </a:lnTo>
                  <a:lnTo>
                    <a:pt x="990600" y="86867"/>
                  </a:lnTo>
                  <a:lnTo>
                    <a:pt x="932688" y="57912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72329" y="1622297"/>
            <a:ext cx="4305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75" b="1">
                <a:latin typeface="DejaVu Sans Condensed"/>
                <a:cs typeface="DejaVu Sans Condensed"/>
              </a:rPr>
              <a:t>⊙</a:t>
            </a:r>
            <a:endParaRPr sz="3200">
              <a:latin typeface="DejaVu Sans Condensed"/>
              <a:cs typeface="DejaVu Sans Condense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7906" y="1555750"/>
            <a:ext cx="3536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75">
                <a:solidFill>
                  <a:srgbClr val="00050D"/>
                </a:solidFill>
                <a:latin typeface="Trebuchet MS"/>
                <a:cs typeface="Trebuchet MS"/>
              </a:rPr>
              <a:t>=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0857" y="1359865"/>
            <a:ext cx="3143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330">
                <a:solidFill>
                  <a:srgbClr val="00050D"/>
                </a:solidFill>
                <a:latin typeface="DejaVu Sans Condensed"/>
                <a:cs typeface="DejaVu Sans Condensed"/>
              </a:rPr>
              <a:t>∑</a:t>
            </a:r>
            <a:endParaRPr sz="3200">
              <a:latin typeface="DejaVu Sans Condensed"/>
              <a:cs typeface="DejaVu Sans Condense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6830" y="5767527"/>
            <a:ext cx="679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50D"/>
                </a:solidFill>
                <a:latin typeface="Trebuchet MS"/>
                <a:cs typeface="Trebuchet MS"/>
              </a:rPr>
              <a:t>Outp</a:t>
            </a:r>
            <a:r>
              <a:rPr dirty="0" sz="1800" spc="-7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75788" y="1327403"/>
            <a:ext cx="7498080" cy="4424680"/>
            <a:chOff x="2875788" y="1327403"/>
            <a:chExt cx="7498080" cy="4424680"/>
          </a:xfrm>
        </p:grpSpPr>
        <p:sp>
          <p:nvSpPr>
            <p:cNvPr id="18" name="object 18"/>
            <p:cNvSpPr/>
            <p:nvPr/>
          </p:nvSpPr>
          <p:spPr>
            <a:xfrm>
              <a:off x="7749540" y="3310127"/>
              <a:ext cx="1228344" cy="6156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677655" y="3500627"/>
              <a:ext cx="300355" cy="425450"/>
            </a:xfrm>
            <a:custGeom>
              <a:avLst/>
              <a:gdLst/>
              <a:ahLst/>
              <a:cxnLst/>
              <a:rect l="l" t="t" r="r" b="b"/>
              <a:pathLst>
                <a:path w="300354" h="425450">
                  <a:moveTo>
                    <a:pt x="0" y="425196"/>
                  </a:moveTo>
                  <a:lnTo>
                    <a:pt x="300227" y="425196"/>
                  </a:lnTo>
                  <a:lnTo>
                    <a:pt x="300227" y="0"/>
                  </a:lnTo>
                  <a:lnTo>
                    <a:pt x="0" y="0"/>
                  </a:lnTo>
                  <a:lnTo>
                    <a:pt x="0" y="425196"/>
                  </a:lnTo>
                  <a:close/>
                </a:path>
              </a:pathLst>
            </a:custGeom>
            <a:ln w="5791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06583" y="1766315"/>
              <a:ext cx="309372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77628" y="1737359"/>
              <a:ext cx="367665" cy="373380"/>
            </a:xfrm>
            <a:custGeom>
              <a:avLst/>
              <a:gdLst/>
              <a:ahLst/>
              <a:cxnLst/>
              <a:rect l="l" t="t" r="r" b="b"/>
              <a:pathLst>
                <a:path w="367665" h="373380">
                  <a:moveTo>
                    <a:pt x="0" y="373379"/>
                  </a:moveTo>
                  <a:lnTo>
                    <a:pt x="367283" y="373379"/>
                  </a:lnTo>
                  <a:lnTo>
                    <a:pt x="367283" y="0"/>
                  </a:lnTo>
                  <a:lnTo>
                    <a:pt x="0" y="0"/>
                  </a:lnTo>
                  <a:lnTo>
                    <a:pt x="0" y="373379"/>
                  </a:lnTo>
                  <a:close/>
                </a:path>
              </a:pathLst>
            </a:custGeom>
            <a:ln w="5791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40167" y="1394459"/>
              <a:ext cx="1164335" cy="10622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977884" y="2107691"/>
              <a:ext cx="1087755" cy="1321435"/>
            </a:xfrm>
            <a:custGeom>
              <a:avLst/>
              <a:gdLst/>
              <a:ahLst/>
              <a:cxnLst/>
              <a:rect l="l" t="t" r="r" b="b"/>
              <a:pathLst>
                <a:path w="1087754" h="1321435">
                  <a:moveTo>
                    <a:pt x="42672" y="1131697"/>
                  </a:moveTo>
                  <a:lnTo>
                    <a:pt x="0" y="1321181"/>
                  </a:lnTo>
                  <a:lnTo>
                    <a:pt x="177165" y="1241679"/>
                  </a:lnTo>
                  <a:lnTo>
                    <a:pt x="159770" y="1227455"/>
                  </a:lnTo>
                  <a:lnTo>
                    <a:pt x="114046" y="1227455"/>
                  </a:lnTo>
                  <a:lnTo>
                    <a:pt x="69215" y="1190752"/>
                  </a:lnTo>
                  <a:lnTo>
                    <a:pt x="87516" y="1168368"/>
                  </a:lnTo>
                  <a:lnTo>
                    <a:pt x="42672" y="1131697"/>
                  </a:lnTo>
                  <a:close/>
                </a:path>
                <a:path w="1087754" h="1321435">
                  <a:moveTo>
                    <a:pt x="87516" y="1168368"/>
                  </a:moveTo>
                  <a:lnTo>
                    <a:pt x="69215" y="1190752"/>
                  </a:lnTo>
                  <a:lnTo>
                    <a:pt x="114046" y="1227455"/>
                  </a:lnTo>
                  <a:lnTo>
                    <a:pt x="132366" y="1205045"/>
                  </a:lnTo>
                  <a:lnTo>
                    <a:pt x="87516" y="1168368"/>
                  </a:lnTo>
                  <a:close/>
                </a:path>
                <a:path w="1087754" h="1321435">
                  <a:moveTo>
                    <a:pt x="132366" y="1205045"/>
                  </a:moveTo>
                  <a:lnTo>
                    <a:pt x="114046" y="1227455"/>
                  </a:lnTo>
                  <a:lnTo>
                    <a:pt x="159770" y="1227455"/>
                  </a:lnTo>
                  <a:lnTo>
                    <a:pt x="132366" y="1205045"/>
                  </a:lnTo>
                  <a:close/>
                </a:path>
                <a:path w="1087754" h="1321435">
                  <a:moveTo>
                    <a:pt x="1042797" y="0"/>
                  </a:moveTo>
                  <a:lnTo>
                    <a:pt x="87516" y="1168368"/>
                  </a:lnTo>
                  <a:lnTo>
                    <a:pt x="132366" y="1205045"/>
                  </a:lnTo>
                  <a:lnTo>
                    <a:pt x="1087627" y="36575"/>
                  </a:lnTo>
                  <a:lnTo>
                    <a:pt x="104279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75788" y="2991611"/>
              <a:ext cx="3605784" cy="27599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628644" y="3256787"/>
              <a:ext cx="1122045" cy="982980"/>
            </a:xfrm>
            <a:custGeom>
              <a:avLst/>
              <a:gdLst/>
              <a:ahLst/>
              <a:cxnLst/>
              <a:rect l="l" t="t" r="r" b="b"/>
              <a:pathLst>
                <a:path w="1122045" h="982979">
                  <a:moveTo>
                    <a:pt x="0" y="982980"/>
                  </a:moveTo>
                  <a:lnTo>
                    <a:pt x="1121664" y="982980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9829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52216" y="1385315"/>
              <a:ext cx="1121664" cy="10713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3260" y="1356359"/>
              <a:ext cx="1179830" cy="1129665"/>
            </a:xfrm>
            <a:custGeom>
              <a:avLst/>
              <a:gdLst/>
              <a:ahLst/>
              <a:cxnLst/>
              <a:rect l="l" t="t" r="r" b="b"/>
              <a:pathLst>
                <a:path w="1179829" h="1129664">
                  <a:moveTo>
                    <a:pt x="0" y="1129284"/>
                  </a:moveTo>
                  <a:lnTo>
                    <a:pt x="1179576" y="1129284"/>
                  </a:lnTo>
                  <a:lnTo>
                    <a:pt x="1179576" y="0"/>
                  </a:lnTo>
                  <a:lnTo>
                    <a:pt x="0" y="0"/>
                  </a:lnTo>
                  <a:lnTo>
                    <a:pt x="0" y="112928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68877" y="2523743"/>
              <a:ext cx="248285" cy="739140"/>
            </a:xfrm>
            <a:custGeom>
              <a:avLst/>
              <a:gdLst/>
              <a:ahLst/>
              <a:cxnLst/>
              <a:rect l="l" t="t" r="r" b="b"/>
              <a:pathLst>
                <a:path w="248285" h="739139">
                  <a:moveTo>
                    <a:pt x="112569" y="162145"/>
                  </a:moveTo>
                  <a:lnTo>
                    <a:pt x="56290" y="175686"/>
                  </a:lnTo>
                  <a:lnTo>
                    <a:pt x="191770" y="739013"/>
                  </a:lnTo>
                  <a:lnTo>
                    <a:pt x="248158" y="725423"/>
                  </a:lnTo>
                  <a:lnTo>
                    <a:pt x="112569" y="162145"/>
                  </a:lnTo>
                  <a:close/>
                </a:path>
                <a:path w="248285" h="739139">
                  <a:moveTo>
                    <a:pt x="43814" y="0"/>
                  </a:moveTo>
                  <a:lnTo>
                    <a:pt x="0" y="189229"/>
                  </a:lnTo>
                  <a:lnTo>
                    <a:pt x="56290" y="175686"/>
                  </a:lnTo>
                  <a:lnTo>
                    <a:pt x="49530" y="147573"/>
                  </a:lnTo>
                  <a:lnTo>
                    <a:pt x="105790" y="133984"/>
                  </a:lnTo>
                  <a:lnTo>
                    <a:pt x="156614" y="133984"/>
                  </a:lnTo>
                  <a:lnTo>
                    <a:pt x="43814" y="0"/>
                  </a:lnTo>
                  <a:close/>
                </a:path>
                <a:path w="248285" h="739139">
                  <a:moveTo>
                    <a:pt x="105790" y="133984"/>
                  </a:moveTo>
                  <a:lnTo>
                    <a:pt x="49530" y="147573"/>
                  </a:lnTo>
                  <a:lnTo>
                    <a:pt x="56290" y="175686"/>
                  </a:lnTo>
                  <a:lnTo>
                    <a:pt x="112569" y="162145"/>
                  </a:lnTo>
                  <a:lnTo>
                    <a:pt x="105790" y="133984"/>
                  </a:lnTo>
                  <a:close/>
                </a:path>
                <a:path w="248285" h="739139">
                  <a:moveTo>
                    <a:pt x="156614" y="133984"/>
                  </a:moveTo>
                  <a:lnTo>
                    <a:pt x="105790" y="133984"/>
                  </a:lnTo>
                  <a:lnTo>
                    <a:pt x="112569" y="162145"/>
                  </a:lnTo>
                  <a:lnTo>
                    <a:pt x="168910" y="148589"/>
                  </a:lnTo>
                  <a:lnTo>
                    <a:pt x="156614" y="1339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421251" y="5779414"/>
            <a:ext cx="5213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3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3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874010" y="1147317"/>
            <a:ext cx="7914640" cy="4592320"/>
            <a:chOff x="2874010" y="1147317"/>
            <a:chExt cx="7914640" cy="4592320"/>
          </a:xfrm>
        </p:grpSpPr>
        <p:sp>
          <p:nvSpPr>
            <p:cNvPr id="4" name="object 4"/>
            <p:cNvSpPr/>
            <p:nvPr/>
          </p:nvSpPr>
          <p:spPr>
            <a:xfrm>
              <a:off x="7749539" y="3310127"/>
              <a:ext cx="3032759" cy="2429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7901940" y="0"/>
                  </a:moveTo>
                  <a:lnTo>
                    <a:pt x="0" y="0"/>
                  </a:lnTo>
                  <a:lnTo>
                    <a:pt x="0" y="1735836"/>
                  </a:lnTo>
                  <a:lnTo>
                    <a:pt x="7901940" y="1735836"/>
                  </a:lnTo>
                  <a:lnTo>
                    <a:pt x="790194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0" y="1735836"/>
                  </a:moveTo>
                  <a:lnTo>
                    <a:pt x="7901940" y="1735836"/>
                  </a:lnTo>
                  <a:lnTo>
                    <a:pt x="7901940" y="0"/>
                  </a:lnTo>
                  <a:lnTo>
                    <a:pt x="0" y="0"/>
                  </a:lnTo>
                  <a:lnTo>
                    <a:pt x="0" y="1735836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812798" y="139077"/>
            <a:ext cx="5398770" cy="91313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390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3200" spc="-13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3200" spc="-90">
                <a:solidFill>
                  <a:srgbClr val="00050D"/>
                </a:solidFill>
                <a:latin typeface="Trebuchet MS"/>
                <a:cs typeface="Trebuchet MS"/>
              </a:rPr>
              <a:t>Convolution</a:t>
            </a:r>
            <a:r>
              <a:rPr dirty="0" sz="3200" spc="-2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3200" spc="-110">
                <a:solidFill>
                  <a:srgbClr val="00050D"/>
                </a:solidFill>
                <a:latin typeface="Trebuchet MS"/>
                <a:cs typeface="Trebuchet MS"/>
              </a:rPr>
              <a:t>Operator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4321" y="2472308"/>
            <a:ext cx="725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5">
                <a:solidFill>
                  <a:srgbClr val="003E88"/>
                </a:solidFill>
                <a:latin typeface="Trebuchet MS"/>
                <a:cs typeface="Trebuchet MS"/>
              </a:rPr>
              <a:t>K</a:t>
            </a:r>
            <a:r>
              <a:rPr dirty="0" sz="2000" spc="-70">
                <a:solidFill>
                  <a:srgbClr val="003E88"/>
                </a:solidFill>
                <a:latin typeface="Trebuchet MS"/>
                <a:cs typeface="Trebuchet MS"/>
              </a:rPr>
              <a:t>ernel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6830" y="5767527"/>
            <a:ext cx="679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50D"/>
                </a:solidFill>
                <a:latin typeface="Trebuchet MS"/>
                <a:cs typeface="Trebuchet MS"/>
              </a:rPr>
              <a:t>Outp</a:t>
            </a:r>
            <a:r>
              <a:rPr dirty="0" sz="1800" spc="-7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30697" y="1327150"/>
            <a:ext cx="4496435" cy="1177290"/>
            <a:chOff x="5330697" y="1327150"/>
            <a:chExt cx="4496435" cy="1177290"/>
          </a:xfrm>
        </p:grpSpPr>
        <p:sp>
          <p:nvSpPr>
            <p:cNvPr id="11" name="object 11"/>
            <p:cNvSpPr/>
            <p:nvPr/>
          </p:nvSpPr>
          <p:spPr>
            <a:xfrm>
              <a:off x="5388863" y="1385315"/>
              <a:ext cx="1196339" cy="1060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59907" y="1356359"/>
              <a:ext cx="1254760" cy="1118870"/>
            </a:xfrm>
            <a:custGeom>
              <a:avLst/>
              <a:gdLst/>
              <a:ahLst/>
              <a:cxnLst/>
              <a:rect l="l" t="t" r="r" b="b"/>
              <a:pathLst>
                <a:path w="1254759" h="1118870">
                  <a:moveTo>
                    <a:pt x="0" y="1118615"/>
                  </a:moveTo>
                  <a:lnTo>
                    <a:pt x="1254252" y="1118615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1118615"/>
                  </a:lnTo>
                  <a:close/>
                </a:path>
              </a:pathLst>
            </a:custGeom>
            <a:ln w="5791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36151" y="1836419"/>
              <a:ext cx="990600" cy="173990"/>
            </a:xfrm>
            <a:custGeom>
              <a:avLst/>
              <a:gdLst/>
              <a:ahLst/>
              <a:cxnLst/>
              <a:rect l="l" t="t" r="r" b="b"/>
              <a:pathLst>
                <a:path w="990600" h="173989">
                  <a:moveTo>
                    <a:pt x="816864" y="0"/>
                  </a:moveTo>
                  <a:lnTo>
                    <a:pt x="816864" y="173735"/>
                  </a:lnTo>
                  <a:lnTo>
                    <a:pt x="932687" y="115824"/>
                  </a:lnTo>
                  <a:lnTo>
                    <a:pt x="845820" y="115824"/>
                  </a:lnTo>
                  <a:lnTo>
                    <a:pt x="845820" y="57912"/>
                  </a:lnTo>
                  <a:lnTo>
                    <a:pt x="932688" y="57912"/>
                  </a:lnTo>
                  <a:lnTo>
                    <a:pt x="816864" y="0"/>
                  </a:lnTo>
                  <a:close/>
                </a:path>
                <a:path w="990600" h="173989">
                  <a:moveTo>
                    <a:pt x="816864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816864" y="115824"/>
                  </a:lnTo>
                  <a:lnTo>
                    <a:pt x="816864" y="57912"/>
                  </a:lnTo>
                  <a:close/>
                </a:path>
                <a:path w="990600" h="173989">
                  <a:moveTo>
                    <a:pt x="932688" y="57912"/>
                  </a:moveTo>
                  <a:lnTo>
                    <a:pt x="845820" y="57912"/>
                  </a:lnTo>
                  <a:lnTo>
                    <a:pt x="845820" y="115824"/>
                  </a:lnTo>
                  <a:lnTo>
                    <a:pt x="932687" y="115824"/>
                  </a:lnTo>
                  <a:lnTo>
                    <a:pt x="990600" y="86867"/>
                  </a:lnTo>
                  <a:lnTo>
                    <a:pt x="932688" y="57912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672329" y="1622297"/>
            <a:ext cx="4305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75" b="1">
                <a:latin typeface="DejaVu Sans Condensed"/>
                <a:cs typeface="DejaVu Sans Condensed"/>
              </a:rPr>
              <a:t>⊙</a:t>
            </a:r>
            <a:endParaRPr sz="3200">
              <a:latin typeface="DejaVu Sans Condensed"/>
              <a:cs typeface="DejaVu Sans Condense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7906" y="1555750"/>
            <a:ext cx="3536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75">
                <a:solidFill>
                  <a:srgbClr val="00050D"/>
                </a:solidFill>
                <a:latin typeface="Trebuchet MS"/>
                <a:cs typeface="Trebuchet MS"/>
              </a:rPr>
              <a:t>=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50857" y="1359865"/>
            <a:ext cx="3143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330">
                <a:solidFill>
                  <a:srgbClr val="00050D"/>
                </a:solidFill>
                <a:latin typeface="DejaVu Sans Condensed"/>
                <a:cs typeface="DejaVu Sans Condensed"/>
              </a:rPr>
              <a:t>∑</a:t>
            </a:r>
            <a:endParaRPr sz="3200">
              <a:latin typeface="DejaVu Sans Condensed"/>
              <a:cs typeface="DejaVu Sans Condense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75788" y="1327403"/>
            <a:ext cx="7906384" cy="4424680"/>
            <a:chOff x="2875788" y="1327403"/>
            <a:chExt cx="7906384" cy="4424680"/>
          </a:xfrm>
        </p:grpSpPr>
        <p:sp>
          <p:nvSpPr>
            <p:cNvPr id="18" name="object 18"/>
            <p:cNvSpPr/>
            <p:nvPr/>
          </p:nvSpPr>
          <p:spPr>
            <a:xfrm>
              <a:off x="7749540" y="3310127"/>
              <a:ext cx="3032632" cy="6156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40167" y="1394459"/>
              <a:ext cx="1164335" cy="1060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65435" y="1766315"/>
              <a:ext cx="385572" cy="3154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36480" y="1737359"/>
              <a:ext cx="443865" cy="373380"/>
            </a:xfrm>
            <a:custGeom>
              <a:avLst/>
              <a:gdLst/>
              <a:ahLst/>
              <a:cxnLst/>
              <a:rect l="l" t="t" r="r" b="b"/>
              <a:pathLst>
                <a:path w="443865" h="373380">
                  <a:moveTo>
                    <a:pt x="0" y="373379"/>
                  </a:moveTo>
                  <a:lnTo>
                    <a:pt x="443483" y="373379"/>
                  </a:lnTo>
                  <a:lnTo>
                    <a:pt x="443483" y="0"/>
                  </a:lnTo>
                  <a:lnTo>
                    <a:pt x="0" y="0"/>
                  </a:lnTo>
                  <a:lnTo>
                    <a:pt x="0" y="373379"/>
                  </a:lnTo>
                  <a:close/>
                </a:path>
              </a:pathLst>
            </a:custGeom>
            <a:ln w="57911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128757" y="2077719"/>
              <a:ext cx="282575" cy="1352550"/>
            </a:xfrm>
            <a:custGeom>
              <a:avLst/>
              <a:gdLst/>
              <a:ahLst/>
              <a:cxnLst/>
              <a:rect l="l" t="t" r="r" b="b"/>
              <a:pathLst>
                <a:path w="282575" h="1352550">
                  <a:moveTo>
                    <a:pt x="167978" y="1184099"/>
                  </a:moveTo>
                  <a:lnTo>
                    <a:pt x="110617" y="1192276"/>
                  </a:lnTo>
                  <a:lnTo>
                    <a:pt x="221234" y="1352041"/>
                  </a:lnTo>
                  <a:lnTo>
                    <a:pt x="267567" y="1212850"/>
                  </a:lnTo>
                  <a:lnTo>
                    <a:pt x="172085" y="1212850"/>
                  </a:lnTo>
                  <a:lnTo>
                    <a:pt x="167978" y="1184099"/>
                  </a:lnTo>
                  <a:close/>
                </a:path>
                <a:path w="282575" h="1352550">
                  <a:moveTo>
                    <a:pt x="225270" y="1175933"/>
                  </a:moveTo>
                  <a:lnTo>
                    <a:pt x="167978" y="1184099"/>
                  </a:lnTo>
                  <a:lnTo>
                    <a:pt x="172085" y="1212850"/>
                  </a:lnTo>
                  <a:lnTo>
                    <a:pt x="229362" y="1204594"/>
                  </a:lnTo>
                  <a:lnTo>
                    <a:pt x="225270" y="1175933"/>
                  </a:lnTo>
                  <a:close/>
                </a:path>
                <a:path w="282575" h="1352550">
                  <a:moveTo>
                    <a:pt x="282575" y="1167764"/>
                  </a:moveTo>
                  <a:lnTo>
                    <a:pt x="225270" y="1175933"/>
                  </a:lnTo>
                  <a:lnTo>
                    <a:pt x="229362" y="1204594"/>
                  </a:lnTo>
                  <a:lnTo>
                    <a:pt x="172085" y="1212850"/>
                  </a:lnTo>
                  <a:lnTo>
                    <a:pt x="267567" y="1212850"/>
                  </a:lnTo>
                  <a:lnTo>
                    <a:pt x="282575" y="1167764"/>
                  </a:lnTo>
                  <a:close/>
                </a:path>
                <a:path w="282575" h="1352550">
                  <a:moveTo>
                    <a:pt x="57403" y="0"/>
                  </a:moveTo>
                  <a:lnTo>
                    <a:pt x="0" y="8127"/>
                  </a:lnTo>
                  <a:lnTo>
                    <a:pt x="167978" y="1184099"/>
                  </a:lnTo>
                  <a:lnTo>
                    <a:pt x="225270" y="1175933"/>
                  </a:lnTo>
                  <a:lnTo>
                    <a:pt x="5740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40695" y="3500627"/>
              <a:ext cx="408940" cy="425450"/>
            </a:xfrm>
            <a:custGeom>
              <a:avLst/>
              <a:gdLst/>
              <a:ahLst/>
              <a:cxnLst/>
              <a:rect l="l" t="t" r="r" b="b"/>
              <a:pathLst>
                <a:path w="408940" h="425450">
                  <a:moveTo>
                    <a:pt x="0" y="425196"/>
                  </a:moveTo>
                  <a:lnTo>
                    <a:pt x="408431" y="425196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425196"/>
                  </a:lnTo>
                  <a:close/>
                </a:path>
              </a:pathLst>
            </a:custGeom>
            <a:ln w="5791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75788" y="2991611"/>
              <a:ext cx="3605784" cy="27599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74336" y="3256787"/>
              <a:ext cx="1122045" cy="982980"/>
            </a:xfrm>
            <a:custGeom>
              <a:avLst/>
              <a:gdLst/>
              <a:ahLst/>
              <a:cxnLst/>
              <a:rect l="l" t="t" r="r" b="b"/>
              <a:pathLst>
                <a:path w="1122045" h="982979">
                  <a:moveTo>
                    <a:pt x="0" y="982980"/>
                  </a:moveTo>
                  <a:lnTo>
                    <a:pt x="1121664" y="982980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9829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52216" y="1385315"/>
              <a:ext cx="1121664" cy="10713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3260" y="1356359"/>
              <a:ext cx="1179830" cy="1129665"/>
            </a:xfrm>
            <a:custGeom>
              <a:avLst/>
              <a:gdLst/>
              <a:ahLst/>
              <a:cxnLst/>
              <a:rect l="l" t="t" r="r" b="b"/>
              <a:pathLst>
                <a:path w="1179829" h="1129664">
                  <a:moveTo>
                    <a:pt x="0" y="1129284"/>
                  </a:moveTo>
                  <a:lnTo>
                    <a:pt x="1179576" y="1129284"/>
                  </a:lnTo>
                  <a:lnTo>
                    <a:pt x="1179576" y="0"/>
                  </a:lnTo>
                  <a:lnTo>
                    <a:pt x="0" y="0"/>
                  </a:lnTo>
                  <a:lnTo>
                    <a:pt x="0" y="112928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63796" y="2523743"/>
              <a:ext cx="1088390" cy="756285"/>
            </a:xfrm>
            <a:custGeom>
              <a:avLst/>
              <a:gdLst/>
              <a:ahLst/>
              <a:cxnLst/>
              <a:rect l="l" t="t" r="r" b="b"/>
              <a:pathLst>
                <a:path w="1088389" h="756285">
                  <a:moveTo>
                    <a:pt x="159776" y="74109"/>
                  </a:moveTo>
                  <a:lnTo>
                    <a:pt x="127176" y="121890"/>
                  </a:lnTo>
                  <a:lnTo>
                    <a:pt x="1055115" y="756157"/>
                  </a:lnTo>
                  <a:lnTo>
                    <a:pt x="1087881" y="708405"/>
                  </a:lnTo>
                  <a:lnTo>
                    <a:pt x="159776" y="74109"/>
                  </a:lnTo>
                  <a:close/>
                </a:path>
                <a:path w="1088389" h="756285">
                  <a:moveTo>
                    <a:pt x="0" y="0"/>
                  </a:moveTo>
                  <a:lnTo>
                    <a:pt x="94487" y="169798"/>
                  </a:lnTo>
                  <a:lnTo>
                    <a:pt x="127176" y="121890"/>
                  </a:lnTo>
                  <a:lnTo>
                    <a:pt x="103250" y="105536"/>
                  </a:lnTo>
                  <a:lnTo>
                    <a:pt x="135889" y="57784"/>
                  </a:lnTo>
                  <a:lnTo>
                    <a:pt x="170915" y="57784"/>
                  </a:lnTo>
                  <a:lnTo>
                    <a:pt x="192404" y="26288"/>
                  </a:lnTo>
                  <a:lnTo>
                    <a:pt x="0" y="0"/>
                  </a:lnTo>
                  <a:close/>
                </a:path>
                <a:path w="1088389" h="756285">
                  <a:moveTo>
                    <a:pt x="135889" y="57784"/>
                  </a:moveTo>
                  <a:lnTo>
                    <a:pt x="103250" y="105536"/>
                  </a:lnTo>
                  <a:lnTo>
                    <a:pt x="127176" y="121890"/>
                  </a:lnTo>
                  <a:lnTo>
                    <a:pt x="159776" y="74109"/>
                  </a:lnTo>
                  <a:lnTo>
                    <a:pt x="135889" y="57784"/>
                  </a:lnTo>
                  <a:close/>
                </a:path>
                <a:path w="1088389" h="756285">
                  <a:moveTo>
                    <a:pt x="170915" y="57784"/>
                  </a:moveTo>
                  <a:lnTo>
                    <a:pt x="135889" y="57784"/>
                  </a:lnTo>
                  <a:lnTo>
                    <a:pt x="159776" y="74109"/>
                  </a:lnTo>
                  <a:lnTo>
                    <a:pt x="170915" y="577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421251" y="5779414"/>
            <a:ext cx="5213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3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3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874010" y="1147317"/>
            <a:ext cx="7914640" cy="4604385"/>
            <a:chOff x="2874010" y="1147317"/>
            <a:chExt cx="7914640" cy="4604385"/>
          </a:xfrm>
        </p:grpSpPr>
        <p:sp>
          <p:nvSpPr>
            <p:cNvPr id="4" name="object 4"/>
            <p:cNvSpPr/>
            <p:nvPr/>
          </p:nvSpPr>
          <p:spPr>
            <a:xfrm>
              <a:off x="2875788" y="2991611"/>
              <a:ext cx="3605784" cy="27599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49539" y="3310204"/>
              <a:ext cx="3032632" cy="24268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7901940" y="0"/>
                  </a:moveTo>
                  <a:lnTo>
                    <a:pt x="0" y="0"/>
                  </a:lnTo>
                  <a:lnTo>
                    <a:pt x="0" y="1735836"/>
                  </a:lnTo>
                  <a:lnTo>
                    <a:pt x="7901940" y="1735836"/>
                  </a:lnTo>
                  <a:lnTo>
                    <a:pt x="790194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360" y="1153667"/>
              <a:ext cx="7901940" cy="1736089"/>
            </a:xfrm>
            <a:custGeom>
              <a:avLst/>
              <a:gdLst/>
              <a:ahLst/>
              <a:cxnLst/>
              <a:rect l="l" t="t" r="r" b="b"/>
              <a:pathLst>
                <a:path w="7901940" h="1736089">
                  <a:moveTo>
                    <a:pt x="0" y="1735836"/>
                  </a:moveTo>
                  <a:lnTo>
                    <a:pt x="7901940" y="1735836"/>
                  </a:lnTo>
                  <a:lnTo>
                    <a:pt x="7901940" y="0"/>
                  </a:lnTo>
                  <a:lnTo>
                    <a:pt x="0" y="0"/>
                  </a:lnTo>
                  <a:lnTo>
                    <a:pt x="0" y="1735836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12798" y="139077"/>
            <a:ext cx="5398770" cy="91313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390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3200" spc="-13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3200" spc="-90">
                <a:solidFill>
                  <a:srgbClr val="00050D"/>
                </a:solidFill>
                <a:latin typeface="Trebuchet MS"/>
                <a:cs typeface="Trebuchet MS"/>
              </a:rPr>
              <a:t>Convolution</a:t>
            </a:r>
            <a:r>
              <a:rPr dirty="0" sz="3200" spc="-2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3200" spc="-110">
                <a:solidFill>
                  <a:srgbClr val="00050D"/>
                </a:solidFill>
                <a:latin typeface="Trebuchet MS"/>
                <a:cs typeface="Trebuchet MS"/>
              </a:rPr>
              <a:t>Operator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4321" y="2472308"/>
            <a:ext cx="725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5">
                <a:solidFill>
                  <a:srgbClr val="003E88"/>
                </a:solidFill>
                <a:latin typeface="Trebuchet MS"/>
                <a:cs typeface="Trebuchet MS"/>
              </a:rPr>
              <a:t>K</a:t>
            </a:r>
            <a:r>
              <a:rPr dirty="0" sz="2000" spc="-70">
                <a:solidFill>
                  <a:srgbClr val="003E88"/>
                </a:solidFill>
                <a:latin typeface="Trebuchet MS"/>
                <a:cs typeface="Trebuchet MS"/>
              </a:rPr>
              <a:t>ernel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26830" y="5767527"/>
            <a:ext cx="679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50D"/>
                </a:solidFill>
                <a:latin typeface="Trebuchet MS"/>
                <a:cs typeface="Trebuchet MS"/>
              </a:rPr>
              <a:t>Outp</a:t>
            </a:r>
            <a:r>
              <a:rPr dirty="0" sz="1800" spc="-7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1251" y="5779414"/>
            <a:ext cx="5213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3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3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45126" y="1327150"/>
            <a:ext cx="4881880" cy="4255770"/>
            <a:chOff x="4945126" y="1327150"/>
            <a:chExt cx="4881880" cy="4255770"/>
          </a:xfrm>
        </p:grpSpPr>
        <p:sp>
          <p:nvSpPr>
            <p:cNvPr id="13" name="object 13"/>
            <p:cNvSpPr/>
            <p:nvPr/>
          </p:nvSpPr>
          <p:spPr>
            <a:xfrm>
              <a:off x="4974336" y="4570476"/>
              <a:ext cx="1122045" cy="982980"/>
            </a:xfrm>
            <a:custGeom>
              <a:avLst/>
              <a:gdLst/>
              <a:ahLst/>
              <a:cxnLst/>
              <a:rect l="l" t="t" r="r" b="b"/>
              <a:pathLst>
                <a:path w="1122045" h="982979">
                  <a:moveTo>
                    <a:pt x="0" y="982980"/>
                  </a:moveTo>
                  <a:lnTo>
                    <a:pt x="1121664" y="982980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9829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88864" y="1385315"/>
              <a:ext cx="1196339" cy="1060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59908" y="1356359"/>
              <a:ext cx="1254760" cy="1118870"/>
            </a:xfrm>
            <a:custGeom>
              <a:avLst/>
              <a:gdLst/>
              <a:ahLst/>
              <a:cxnLst/>
              <a:rect l="l" t="t" r="r" b="b"/>
              <a:pathLst>
                <a:path w="1254759" h="1118870">
                  <a:moveTo>
                    <a:pt x="0" y="1118615"/>
                  </a:moveTo>
                  <a:lnTo>
                    <a:pt x="1254252" y="1118615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1118615"/>
                  </a:lnTo>
                  <a:close/>
                </a:path>
              </a:pathLst>
            </a:custGeom>
            <a:ln w="5791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836152" y="1836419"/>
              <a:ext cx="990600" cy="173990"/>
            </a:xfrm>
            <a:custGeom>
              <a:avLst/>
              <a:gdLst/>
              <a:ahLst/>
              <a:cxnLst/>
              <a:rect l="l" t="t" r="r" b="b"/>
              <a:pathLst>
                <a:path w="990600" h="173989">
                  <a:moveTo>
                    <a:pt x="816864" y="0"/>
                  </a:moveTo>
                  <a:lnTo>
                    <a:pt x="816864" y="173735"/>
                  </a:lnTo>
                  <a:lnTo>
                    <a:pt x="932687" y="115824"/>
                  </a:lnTo>
                  <a:lnTo>
                    <a:pt x="845820" y="115824"/>
                  </a:lnTo>
                  <a:lnTo>
                    <a:pt x="845820" y="57912"/>
                  </a:lnTo>
                  <a:lnTo>
                    <a:pt x="932688" y="57912"/>
                  </a:lnTo>
                  <a:lnTo>
                    <a:pt x="816864" y="0"/>
                  </a:lnTo>
                  <a:close/>
                </a:path>
                <a:path w="990600" h="173989">
                  <a:moveTo>
                    <a:pt x="816864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816864" y="115824"/>
                  </a:lnTo>
                  <a:lnTo>
                    <a:pt x="816864" y="57912"/>
                  </a:lnTo>
                  <a:close/>
                </a:path>
                <a:path w="990600" h="173989">
                  <a:moveTo>
                    <a:pt x="932688" y="57912"/>
                  </a:moveTo>
                  <a:lnTo>
                    <a:pt x="845820" y="57912"/>
                  </a:lnTo>
                  <a:lnTo>
                    <a:pt x="845820" y="115824"/>
                  </a:lnTo>
                  <a:lnTo>
                    <a:pt x="932687" y="115824"/>
                  </a:lnTo>
                  <a:lnTo>
                    <a:pt x="990600" y="86867"/>
                  </a:lnTo>
                  <a:lnTo>
                    <a:pt x="932688" y="57912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672329" y="1622297"/>
            <a:ext cx="4305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75" b="1">
                <a:latin typeface="DejaVu Sans Condensed"/>
                <a:cs typeface="DejaVu Sans Condensed"/>
              </a:rPr>
              <a:t>⊙</a:t>
            </a:r>
            <a:endParaRPr sz="3200">
              <a:latin typeface="DejaVu Sans Condensed"/>
              <a:cs typeface="DejaVu Sans Condense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7906" y="1555750"/>
            <a:ext cx="3536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75">
                <a:solidFill>
                  <a:srgbClr val="00050D"/>
                </a:solidFill>
                <a:latin typeface="Trebuchet MS"/>
                <a:cs typeface="Trebuchet MS"/>
              </a:rPr>
              <a:t>=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50857" y="1359865"/>
            <a:ext cx="3143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330">
                <a:solidFill>
                  <a:srgbClr val="00050D"/>
                </a:solidFill>
                <a:latin typeface="DejaVu Sans Condensed"/>
                <a:cs typeface="DejaVu Sans Condensed"/>
              </a:rPr>
              <a:t>∑</a:t>
            </a:r>
            <a:endParaRPr sz="3200">
              <a:latin typeface="DejaVu Sans Condensed"/>
              <a:cs typeface="DejaVu Sans Condensed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94304" y="1327403"/>
            <a:ext cx="7383780" cy="4255135"/>
            <a:chOff x="3194304" y="1327403"/>
            <a:chExt cx="7383780" cy="4255135"/>
          </a:xfrm>
        </p:grpSpPr>
        <p:sp>
          <p:nvSpPr>
            <p:cNvPr id="21" name="object 21"/>
            <p:cNvSpPr/>
            <p:nvPr/>
          </p:nvSpPr>
          <p:spPr>
            <a:xfrm>
              <a:off x="9965435" y="1766315"/>
              <a:ext cx="385572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936480" y="1737359"/>
              <a:ext cx="443865" cy="373380"/>
            </a:xfrm>
            <a:custGeom>
              <a:avLst/>
              <a:gdLst/>
              <a:ahLst/>
              <a:cxnLst/>
              <a:rect l="l" t="t" r="r" b="b"/>
              <a:pathLst>
                <a:path w="443865" h="373380">
                  <a:moveTo>
                    <a:pt x="0" y="373379"/>
                  </a:moveTo>
                  <a:lnTo>
                    <a:pt x="443483" y="373379"/>
                  </a:lnTo>
                  <a:lnTo>
                    <a:pt x="443483" y="0"/>
                  </a:lnTo>
                  <a:lnTo>
                    <a:pt x="0" y="0"/>
                  </a:lnTo>
                  <a:lnTo>
                    <a:pt x="0" y="373379"/>
                  </a:lnTo>
                  <a:close/>
                </a:path>
              </a:pathLst>
            </a:custGeom>
            <a:ln w="57911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28631" y="2079370"/>
              <a:ext cx="347345" cy="3002915"/>
            </a:xfrm>
            <a:custGeom>
              <a:avLst/>
              <a:gdLst/>
              <a:ahLst/>
              <a:cxnLst/>
              <a:rect l="l" t="t" r="r" b="b"/>
              <a:pathLst>
                <a:path w="347345" h="3002915">
                  <a:moveTo>
                    <a:pt x="231443" y="2832184"/>
                  </a:moveTo>
                  <a:lnTo>
                    <a:pt x="173736" y="2836926"/>
                  </a:lnTo>
                  <a:lnTo>
                    <a:pt x="274447" y="3002915"/>
                  </a:lnTo>
                  <a:lnTo>
                    <a:pt x="331430" y="2861055"/>
                  </a:lnTo>
                  <a:lnTo>
                    <a:pt x="233807" y="2861055"/>
                  </a:lnTo>
                  <a:lnTo>
                    <a:pt x="231443" y="2832184"/>
                  </a:lnTo>
                  <a:close/>
                </a:path>
                <a:path w="347345" h="3002915">
                  <a:moveTo>
                    <a:pt x="289098" y="2827446"/>
                  </a:moveTo>
                  <a:lnTo>
                    <a:pt x="231443" y="2832184"/>
                  </a:lnTo>
                  <a:lnTo>
                    <a:pt x="233807" y="2861055"/>
                  </a:lnTo>
                  <a:lnTo>
                    <a:pt x="291465" y="2856356"/>
                  </a:lnTo>
                  <a:lnTo>
                    <a:pt x="289098" y="2827446"/>
                  </a:lnTo>
                  <a:close/>
                </a:path>
                <a:path w="347345" h="3002915">
                  <a:moveTo>
                    <a:pt x="346837" y="2822702"/>
                  </a:moveTo>
                  <a:lnTo>
                    <a:pt x="289098" y="2827446"/>
                  </a:lnTo>
                  <a:lnTo>
                    <a:pt x="291465" y="2856356"/>
                  </a:lnTo>
                  <a:lnTo>
                    <a:pt x="233807" y="2861055"/>
                  </a:lnTo>
                  <a:lnTo>
                    <a:pt x="331430" y="2861055"/>
                  </a:lnTo>
                  <a:lnTo>
                    <a:pt x="346837" y="2822702"/>
                  </a:lnTo>
                  <a:close/>
                </a:path>
                <a:path w="347345" h="3002915">
                  <a:moveTo>
                    <a:pt x="57658" y="0"/>
                  </a:moveTo>
                  <a:lnTo>
                    <a:pt x="0" y="4825"/>
                  </a:lnTo>
                  <a:lnTo>
                    <a:pt x="231443" y="2832184"/>
                  </a:lnTo>
                  <a:lnTo>
                    <a:pt x="289098" y="2827446"/>
                  </a:lnTo>
                  <a:lnTo>
                    <a:pt x="5765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258044" y="5129783"/>
              <a:ext cx="291465" cy="424180"/>
            </a:xfrm>
            <a:custGeom>
              <a:avLst/>
              <a:gdLst/>
              <a:ahLst/>
              <a:cxnLst/>
              <a:rect l="l" t="t" r="r" b="b"/>
              <a:pathLst>
                <a:path w="291465" h="424179">
                  <a:moveTo>
                    <a:pt x="0" y="423671"/>
                  </a:moveTo>
                  <a:lnTo>
                    <a:pt x="291083" y="423671"/>
                  </a:lnTo>
                  <a:lnTo>
                    <a:pt x="291083" y="0"/>
                  </a:lnTo>
                  <a:lnTo>
                    <a:pt x="0" y="0"/>
                  </a:lnTo>
                  <a:lnTo>
                    <a:pt x="0" y="423671"/>
                  </a:lnTo>
                  <a:close/>
                </a:path>
              </a:pathLst>
            </a:custGeom>
            <a:ln w="5791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43216" y="1396047"/>
              <a:ext cx="1161287" cy="105136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52216" y="1385315"/>
              <a:ext cx="1121664" cy="10713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3260" y="1356359"/>
              <a:ext cx="1179830" cy="1129665"/>
            </a:xfrm>
            <a:custGeom>
              <a:avLst/>
              <a:gdLst/>
              <a:ahLst/>
              <a:cxnLst/>
              <a:rect l="l" t="t" r="r" b="b"/>
              <a:pathLst>
                <a:path w="1179829" h="1129664">
                  <a:moveTo>
                    <a:pt x="0" y="1129284"/>
                  </a:moveTo>
                  <a:lnTo>
                    <a:pt x="1179576" y="1129284"/>
                  </a:lnTo>
                  <a:lnTo>
                    <a:pt x="1179576" y="0"/>
                  </a:lnTo>
                  <a:lnTo>
                    <a:pt x="0" y="0"/>
                  </a:lnTo>
                  <a:lnTo>
                    <a:pt x="0" y="112928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15028" y="2552700"/>
              <a:ext cx="1146175" cy="2032635"/>
            </a:xfrm>
            <a:custGeom>
              <a:avLst/>
              <a:gdLst/>
              <a:ahLst/>
              <a:cxnLst/>
              <a:rect l="l" t="t" r="r" b="b"/>
              <a:pathLst>
                <a:path w="1146175" h="2032635">
                  <a:moveTo>
                    <a:pt x="109676" y="137818"/>
                  </a:moveTo>
                  <a:lnTo>
                    <a:pt x="59031" y="165935"/>
                  </a:lnTo>
                  <a:lnTo>
                    <a:pt x="1095375" y="2032381"/>
                  </a:lnTo>
                  <a:lnTo>
                    <a:pt x="1146048" y="2004314"/>
                  </a:lnTo>
                  <a:lnTo>
                    <a:pt x="109676" y="137818"/>
                  </a:lnTo>
                  <a:close/>
                </a:path>
                <a:path w="1146175" h="2032635">
                  <a:moveTo>
                    <a:pt x="0" y="0"/>
                  </a:moveTo>
                  <a:lnTo>
                    <a:pt x="8382" y="194055"/>
                  </a:lnTo>
                  <a:lnTo>
                    <a:pt x="59031" y="165935"/>
                  </a:lnTo>
                  <a:lnTo>
                    <a:pt x="44958" y="140588"/>
                  </a:lnTo>
                  <a:lnTo>
                    <a:pt x="95631" y="112522"/>
                  </a:lnTo>
                  <a:lnTo>
                    <a:pt x="155241" y="112522"/>
                  </a:lnTo>
                  <a:lnTo>
                    <a:pt x="160274" y="109727"/>
                  </a:lnTo>
                  <a:lnTo>
                    <a:pt x="0" y="0"/>
                  </a:lnTo>
                  <a:close/>
                </a:path>
                <a:path w="1146175" h="2032635">
                  <a:moveTo>
                    <a:pt x="95631" y="112522"/>
                  </a:moveTo>
                  <a:lnTo>
                    <a:pt x="44958" y="140588"/>
                  </a:lnTo>
                  <a:lnTo>
                    <a:pt x="59031" y="165935"/>
                  </a:lnTo>
                  <a:lnTo>
                    <a:pt x="109676" y="137818"/>
                  </a:lnTo>
                  <a:lnTo>
                    <a:pt x="95631" y="112522"/>
                  </a:lnTo>
                  <a:close/>
                </a:path>
                <a:path w="1146175" h="2032635">
                  <a:moveTo>
                    <a:pt x="155241" y="112522"/>
                  </a:moveTo>
                  <a:lnTo>
                    <a:pt x="95631" y="112522"/>
                  </a:lnTo>
                  <a:lnTo>
                    <a:pt x="109676" y="137818"/>
                  </a:lnTo>
                  <a:lnTo>
                    <a:pt x="155241" y="1125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461645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35"/>
              <a:t>The </a:t>
            </a:r>
            <a:r>
              <a:rPr dirty="0" spc="-90"/>
              <a:t>Convolution</a:t>
            </a:r>
            <a:r>
              <a:rPr dirty="0" spc="-235"/>
              <a:t> </a:t>
            </a:r>
            <a:r>
              <a:rPr dirty="0" spc="-85"/>
              <a:t>Operation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99459" y="1165860"/>
            <a:ext cx="7167880" cy="4575175"/>
            <a:chOff x="3299459" y="1165860"/>
            <a:chExt cx="7167880" cy="4575175"/>
          </a:xfrm>
        </p:grpSpPr>
        <p:sp>
          <p:nvSpPr>
            <p:cNvPr id="10" name="object 10"/>
            <p:cNvSpPr/>
            <p:nvPr/>
          </p:nvSpPr>
          <p:spPr>
            <a:xfrm>
              <a:off x="7714488" y="1556004"/>
              <a:ext cx="2752344" cy="4184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99459" y="1556004"/>
              <a:ext cx="2756916" cy="41849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25311" y="1242060"/>
              <a:ext cx="1904999" cy="1629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87211" y="1203960"/>
              <a:ext cx="1981200" cy="1705610"/>
            </a:xfrm>
            <a:custGeom>
              <a:avLst/>
              <a:gdLst/>
              <a:ahLst/>
              <a:cxnLst/>
              <a:rect l="l" t="t" r="r" b="b"/>
              <a:pathLst>
                <a:path w="1981200" h="1705610">
                  <a:moveTo>
                    <a:pt x="0" y="1705356"/>
                  </a:moveTo>
                  <a:lnTo>
                    <a:pt x="1981199" y="1705356"/>
                  </a:lnTo>
                  <a:lnTo>
                    <a:pt x="1981199" y="0"/>
                  </a:lnTo>
                  <a:lnTo>
                    <a:pt x="0" y="0"/>
                  </a:lnTo>
                  <a:lnTo>
                    <a:pt x="0" y="1705356"/>
                  </a:lnTo>
                  <a:close/>
                </a:path>
              </a:pathLst>
            </a:custGeom>
            <a:ln w="76200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449314" y="2985261"/>
            <a:ext cx="862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5">
                <a:solidFill>
                  <a:srgbClr val="003E88"/>
                </a:solidFill>
                <a:latin typeface="Trebuchet MS"/>
                <a:cs typeface="Trebuchet MS"/>
              </a:rPr>
              <a:t>K</a:t>
            </a:r>
            <a:r>
              <a:rPr dirty="0" sz="2400" spc="-70">
                <a:solidFill>
                  <a:srgbClr val="003E88"/>
                </a:solidFill>
                <a:latin typeface="Trebuchet MS"/>
                <a:cs typeface="Trebuchet MS"/>
              </a:rPr>
              <a:t>er</a:t>
            </a:r>
            <a:r>
              <a:rPr dirty="0" sz="2400" spc="-90">
                <a:solidFill>
                  <a:srgbClr val="003E88"/>
                </a:solidFill>
                <a:latin typeface="Trebuchet MS"/>
                <a:cs typeface="Trebuchet MS"/>
              </a:rPr>
              <a:t>n</a:t>
            </a:r>
            <a:r>
              <a:rPr dirty="0" sz="2400" spc="-110">
                <a:solidFill>
                  <a:srgbClr val="003E88"/>
                </a:solidFill>
                <a:latin typeface="Trebuchet MS"/>
                <a:cs typeface="Trebuchet MS"/>
              </a:rPr>
              <a:t>el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66201" y="5767527"/>
            <a:ext cx="1250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00050D"/>
                </a:solidFill>
                <a:latin typeface="Trebuchet MS"/>
                <a:cs typeface="Trebuchet MS"/>
              </a:rPr>
              <a:t>Feature</a:t>
            </a:r>
            <a:r>
              <a:rPr dirty="0" sz="1800" spc="-17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00050D"/>
                </a:solidFill>
                <a:latin typeface="Trebuchet MS"/>
                <a:cs typeface="Trebuchet MS"/>
              </a:rPr>
              <a:t>Map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17821" y="5779414"/>
            <a:ext cx="5213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1800" spc="-3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1800" spc="-3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1800" spc="-16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143666"/>
            <a:ext cx="5261610" cy="901700"/>
          </a:xfrm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15">
                <a:solidFill>
                  <a:srgbClr val="007484"/>
                </a:solidFill>
              </a:rPr>
              <a:t>Image</a:t>
            </a:r>
            <a:r>
              <a:rPr dirty="0" sz="2000" spc="-459">
                <a:solidFill>
                  <a:srgbClr val="007484"/>
                </a:solidFill>
              </a:rPr>
              <a:t> </a:t>
            </a:r>
            <a:r>
              <a:rPr dirty="0" sz="2000" spc="-35">
                <a:solidFill>
                  <a:srgbClr val="007484"/>
                </a:solidFill>
              </a:rPr>
              <a:t>Classification </a:t>
            </a:r>
            <a:r>
              <a:rPr dirty="0" sz="2000" spc="-85">
                <a:solidFill>
                  <a:srgbClr val="007484"/>
                </a:solidFill>
              </a:rPr>
              <a:t>with </a:t>
            </a:r>
            <a:r>
              <a:rPr dirty="0" sz="2000" spc="-10">
                <a:solidFill>
                  <a:srgbClr val="007484"/>
                </a:solidFill>
              </a:rPr>
              <a:t>Deep </a:t>
            </a:r>
            <a:r>
              <a:rPr dirty="0" sz="2000" spc="-35">
                <a:solidFill>
                  <a:srgbClr val="007484"/>
                </a:solidFill>
              </a:rPr>
              <a:t>Neural Networks</a:t>
            </a:r>
            <a:endParaRPr sz="2000"/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pc="-135"/>
              <a:t>The </a:t>
            </a:r>
            <a:r>
              <a:rPr dirty="0" spc="-90"/>
              <a:t>Convolution</a:t>
            </a:r>
            <a:r>
              <a:rPr dirty="0" spc="-220"/>
              <a:t> </a:t>
            </a:r>
            <a:r>
              <a:rPr dirty="0" spc="-85"/>
              <a:t>Operation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949440" y="1837943"/>
            <a:ext cx="2433827" cy="3616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84547" y="1837943"/>
            <a:ext cx="2433827" cy="3616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14331" y="1837944"/>
            <a:ext cx="2234183" cy="3616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71472" y="1837944"/>
            <a:ext cx="2383536" cy="3616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461645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35"/>
              <a:t>The </a:t>
            </a:r>
            <a:r>
              <a:rPr dirty="0" spc="-90"/>
              <a:t>Convolution</a:t>
            </a:r>
            <a:r>
              <a:rPr dirty="0" spc="-235"/>
              <a:t> </a:t>
            </a:r>
            <a:r>
              <a:rPr dirty="0" spc="-85"/>
              <a:t>Operation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49957" y="1283533"/>
            <a:ext cx="7319645" cy="243268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Takes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spatial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dependencies </a:t>
            </a:r>
            <a:r>
              <a:rPr dirty="0" sz="2400" spc="-114">
                <a:solidFill>
                  <a:srgbClr val="00050D"/>
                </a:solidFill>
                <a:latin typeface="Trebuchet MS"/>
                <a:cs typeface="Trebuchet MS"/>
              </a:rPr>
              <a:t>into</a:t>
            </a:r>
            <a:r>
              <a:rPr dirty="0" sz="2400" spc="-35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account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Used </a:t>
            </a:r>
            <a:r>
              <a:rPr dirty="0" sz="2400" spc="75">
                <a:solidFill>
                  <a:srgbClr val="00050D"/>
                </a:solidFill>
                <a:latin typeface="Trebuchet MS"/>
                <a:cs typeface="Trebuchet MS"/>
              </a:rPr>
              <a:t>as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400" spc="-5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feature </a:t>
            </a:r>
            <a:r>
              <a:rPr dirty="0" sz="2400" spc="-110">
                <a:solidFill>
                  <a:srgbClr val="00050D"/>
                </a:solidFill>
                <a:latin typeface="Trebuchet MS"/>
                <a:cs typeface="Trebuchet MS"/>
              </a:rPr>
              <a:t>extraction </a:t>
            </a:r>
            <a:r>
              <a:rPr dirty="0" sz="2400" spc="-125">
                <a:solidFill>
                  <a:srgbClr val="00050D"/>
                </a:solidFill>
                <a:latin typeface="Trebuchet MS"/>
                <a:cs typeface="Trebuchet MS"/>
              </a:rPr>
              <a:t>tool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Differentiable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operation </a:t>
            </a:r>
            <a:r>
              <a:rPr dirty="0" sz="2400" spc="105">
                <a:solidFill>
                  <a:srgbClr val="00050D"/>
                </a:solidFill>
                <a:latin typeface="Noto Sans Symbols"/>
                <a:cs typeface="Noto Sans Symbols"/>
              </a:rPr>
              <a:t>➔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kernels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can</a:t>
            </a:r>
            <a:r>
              <a:rPr dirty="0" sz="2400" spc="-53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be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learned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rebuchet MS"/>
              <a:cs typeface="Trebuchet MS"/>
            </a:endParaRPr>
          </a:p>
          <a:p>
            <a:pPr marL="240665">
              <a:lnSpc>
                <a:spcPct val="100000"/>
              </a:lnSpc>
            </a:pPr>
            <a:r>
              <a:rPr dirty="0" sz="2400" spc="-114">
                <a:solidFill>
                  <a:srgbClr val="001D3E"/>
                </a:solidFill>
                <a:latin typeface="Trebuchet MS"/>
                <a:cs typeface="Trebuchet MS"/>
              </a:rPr>
              <a:t>Traditional</a:t>
            </a:r>
            <a:r>
              <a:rPr dirty="0" sz="2400" spc="-165">
                <a:solidFill>
                  <a:srgbClr val="001D3E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001D3E"/>
                </a:solidFill>
                <a:latin typeface="Trebuchet MS"/>
                <a:cs typeface="Trebuchet MS"/>
              </a:rPr>
              <a:t>ML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45382" y="3768597"/>
            <a:ext cx="1823720" cy="889635"/>
            <a:chOff x="3945382" y="3768597"/>
            <a:chExt cx="1823720" cy="889635"/>
          </a:xfrm>
        </p:grpSpPr>
        <p:sp>
          <p:nvSpPr>
            <p:cNvPr id="11" name="object 11"/>
            <p:cNvSpPr/>
            <p:nvPr/>
          </p:nvSpPr>
          <p:spPr>
            <a:xfrm>
              <a:off x="3951732" y="3774947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1675891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100"/>
                  </a:lnTo>
                  <a:lnTo>
                    <a:pt x="6868" y="715629"/>
                  </a:lnTo>
                  <a:lnTo>
                    <a:pt x="25989" y="752581"/>
                  </a:lnTo>
                  <a:lnTo>
                    <a:pt x="55138" y="781730"/>
                  </a:lnTo>
                  <a:lnTo>
                    <a:pt x="92090" y="800851"/>
                  </a:lnTo>
                  <a:lnTo>
                    <a:pt x="134619" y="807719"/>
                  </a:lnTo>
                  <a:lnTo>
                    <a:pt x="1675891" y="807719"/>
                  </a:lnTo>
                  <a:lnTo>
                    <a:pt x="1718421" y="800851"/>
                  </a:lnTo>
                  <a:lnTo>
                    <a:pt x="1755373" y="781730"/>
                  </a:lnTo>
                  <a:lnTo>
                    <a:pt x="1784522" y="752581"/>
                  </a:lnTo>
                  <a:lnTo>
                    <a:pt x="1803643" y="715629"/>
                  </a:lnTo>
                  <a:lnTo>
                    <a:pt x="1810512" y="673100"/>
                  </a:lnTo>
                  <a:lnTo>
                    <a:pt x="1810512" y="134619"/>
                  </a:lnTo>
                  <a:lnTo>
                    <a:pt x="1803643" y="92090"/>
                  </a:lnTo>
                  <a:lnTo>
                    <a:pt x="1784522" y="55138"/>
                  </a:lnTo>
                  <a:lnTo>
                    <a:pt x="1755373" y="25989"/>
                  </a:lnTo>
                  <a:lnTo>
                    <a:pt x="1718421" y="6868"/>
                  </a:lnTo>
                  <a:lnTo>
                    <a:pt x="1675891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51732" y="3774947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5891" y="0"/>
                  </a:lnTo>
                  <a:lnTo>
                    <a:pt x="1718421" y="6868"/>
                  </a:lnTo>
                  <a:lnTo>
                    <a:pt x="1755373" y="25989"/>
                  </a:lnTo>
                  <a:lnTo>
                    <a:pt x="1784522" y="55138"/>
                  </a:lnTo>
                  <a:lnTo>
                    <a:pt x="1803643" y="92090"/>
                  </a:lnTo>
                  <a:lnTo>
                    <a:pt x="1810512" y="134619"/>
                  </a:lnTo>
                  <a:lnTo>
                    <a:pt x="1810512" y="673100"/>
                  </a:lnTo>
                  <a:lnTo>
                    <a:pt x="1803643" y="715629"/>
                  </a:lnTo>
                  <a:lnTo>
                    <a:pt x="1784522" y="752581"/>
                  </a:lnTo>
                  <a:lnTo>
                    <a:pt x="1755373" y="781730"/>
                  </a:lnTo>
                  <a:lnTo>
                    <a:pt x="1718421" y="800851"/>
                  </a:lnTo>
                  <a:lnTo>
                    <a:pt x="1675891" y="807719"/>
                  </a:lnTo>
                  <a:lnTo>
                    <a:pt x="134619" y="807719"/>
                  </a:lnTo>
                  <a:lnTo>
                    <a:pt x="92090" y="800851"/>
                  </a:lnTo>
                  <a:lnTo>
                    <a:pt x="55138" y="781730"/>
                  </a:lnTo>
                  <a:lnTo>
                    <a:pt x="25989" y="752581"/>
                  </a:lnTo>
                  <a:lnTo>
                    <a:pt x="6868" y="715629"/>
                  </a:lnTo>
                  <a:lnTo>
                    <a:pt x="0" y="673100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79392" y="3785615"/>
              <a:ext cx="1224534" cy="5676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62044" y="4090415"/>
              <a:ext cx="1396746" cy="5676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315459" y="3854958"/>
            <a:ext cx="10826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Feature  </a:t>
            </a:r>
            <a:r>
              <a:rPr dirty="0" sz="2000" spc="-9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000" spc="-105">
                <a:solidFill>
                  <a:srgbClr val="00050D"/>
                </a:solidFill>
                <a:latin typeface="Trebuchet MS"/>
                <a:cs typeface="Trebuchet MS"/>
              </a:rPr>
              <a:t>xtr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-135">
                <a:solidFill>
                  <a:srgbClr val="00050D"/>
                </a:solidFill>
                <a:latin typeface="Trebuchet MS"/>
                <a:cs typeface="Trebuchet MS"/>
              </a:rPr>
              <a:t>ct</a:t>
            </a: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96770" y="3821938"/>
            <a:ext cx="1450340" cy="716915"/>
            <a:chOff x="2096770" y="3821938"/>
            <a:chExt cx="1450340" cy="716915"/>
          </a:xfrm>
        </p:grpSpPr>
        <p:sp>
          <p:nvSpPr>
            <p:cNvPr id="17" name="object 17"/>
            <p:cNvSpPr/>
            <p:nvPr/>
          </p:nvSpPr>
          <p:spPr>
            <a:xfrm>
              <a:off x="2103120" y="38282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39" h="704214">
                  <a:moveTo>
                    <a:pt x="1437132" y="0"/>
                  </a:moveTo>
                  <a:lnTo>
                    <a:pt x="0" y="0"/>
                  </a:lnTo>
                  <a:lnTo>
                    <a:pt x="0" y="666114"/>
                  </a:lnTo>
                  <a:lnTo>
                    <a:pt x="63384" y="676445"/>
                  </a:lnTo>
                  <a:lnTo>
                    <a:pt x="123050" y="684987"/>
                  </a:lnTo>
                  <a:lnTo>
                    <a:pt x="179236" y="691832"/>
                  </a:lnTo>
                  <a:lnTo>
                    <a:pt x="232183" y="697075"/>
                  </a:lnTo>
                  <a:lnTo>
                    <a:pt x="282131" y="700808"/>
                  </a:lnTo>
                  <a:lnTo>
                    <a:pt x="329320" y="703126"/>
                  </a:lnTo>
                  <a:lnTo>
                    <a:pt x="373989" y="704122"/>
                  </a:lnTo>
                  <a:lnTo>
                    <a:pt x="416379" y="703888"/>
                  </a:lnTo>
                  <a:lnTo>
                    <a:pt x="456729" y="702520"/>
                  </a:lnTo>
                  <a:lnTo>
                    <a:pt x="495280" y="700109"/>
                  </a:lnTo>
                  <a:lnTo>
                    <a:pt x="567942" y="692535"/>
                  </a:lnTo>
                  <a:lnTo>
                    <a:pt x="636285" y="681916"/>
                  </a:lnTo>
                  <a:lnTo>
                    <a:pt x="702229" y="668997"/>
                  </a:lnTo>
                  <a:lnTo>
                    <a:pt x="869189" y="631548"/>
                  </a:lnTo>
                  <a:lnTo>
                    <a:pt x="904860" y="623922"/>
                  </a:lnTo>
                  <a:lnTo>
                    <a:pt x="980402" y="609283"/>
                  </a:lnTo>
                  <a:lnTo>
                    <a:pt x="1020752" y="602457"/>
                  </a:lnTo>
                  <a:lnTo>
                    <a:pt x="1063142" y="596083"/>
                  </a:lnTo>
                  <a:lnTo>
                    <a:pt x="1107811" y="590257"/>
                  </a:lnTo>
                  <a:lnTo>
                    <a:pt x="1155000" y="585070"/>
                  </a:lnTo>
                  <a:lnTo>
                    <a:pt x="1204948" y="580617"/>
                  </a:lnTo>
                  <a:lnTo>
                    <a:pt x="1257895" y="576990"/>
                  </a:lnTo>
                  <a:lnTo>
                    <a:pt x="1314081" y="574284"/>
                  </a:lnTo>
                  <a:lnTo>
                    <a:pt x="1373747" y="572592"/>
                  </a:lnTo>
                  <a:lnTo>
                    <a:pt x="1437132" y="572007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103120" y="38282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39" h="704214">
                  <a:moveTo>
                    <a:pt x="0" y="0"/>
                  </a:moveTo>
                  <a:lnTo>
                    <a:pt x="1437132" y="0"/>
                  </a:lnTo>
                  <a:lnTo>
                    <a:pt x="1437132" y="572007"/>
                  </a:lnTo>
                  <a:lnTo>
                    <a:pt x="1373747" y="572592"/>
                  </a:lnTo>
                  <a:lnTo>
                    <a:pt x="1314081" y="574284"/>
                  </a:lnTo>
                  <a:lnTo>
                    <a:pt x="1257895" y="576990"/>
                  </a:lnTo>
                  <a:lnTo>
                    <a:pt x="1204948" y="580617"/>
                  </a:lnTo>
                  <a:lnTo>
                    <a:pt x="1155000" y="585070"/>
                  </a:lnTo>
                  <a:lnTo>
                    <a:pt x="1107811" y="590257"/>
                  </a:lnTo>
                  <a:lnTo>
                    <a:pt x="1063142" y="596083"/>
                  </a:lnTo>
                  <a:lnTo>
                    <a:pt x="1020752" y="602457"/>
                  </a:lnTo>
                  <a:lnTo>
                    <a:pt x="980402" y="609283"/>
                  </a:lnTo>
                  <a:lnTo>
                    <a:pt x="941851" y="616470"/>
                  </a:lnTo>
                  <a:lnTo>
                    <a:pt x="869189" y="631548"/>
                  </a:lnTo>
                  <a:lnTo>
                    <a:pt x="800846" y="646943"/>
                  </a:lnTo>
                  <a:lnTo>
                    <a:pt x="767694" y="654526"/>
                  </a:lnTo>
                  <a:lnTo>
                    <a:pt x="734902" y="661909"/>
                  </a:lnTo>
                  <a:lnTo>
                    <a:pt x="669437" y="675697"/>
                  </a:lnTo>
                  <a:lnTo>
                    <a:pt x="602534" y="687560"/>
                  </a:lnTo>
                  <a:lnTo>
                    <a:pt x="532271" y="696750"/>
                  </a:lnTo>
                  <a:lnTo>
                    <a:pt x="456729" y="702520"/>
                  </a:lnTo>
                  <a:lnTo>
                    <a:pt x="416379" y="703888"/>
                  </a:lnTo>
                  <a:lnTo>
                    <a:pt x="373989" y="704122"/>
                  </a:lnTo>
                  <a:lnTo>
                    <a:pt x="329320" y="703126"/>
                  </a:lnTo>
                  <a:lnTo>
                    <a:pt x="282131" y="700808"/>
                  </a:lnTo>
                  <a:lnTo>
                    <a:pt x="232183" y="697075"/>
                  </a:lnTo>
                  <a:lnTo>
                    <a:pt x="179236" y="691832"/>
                  </a:lnTo>
                  <a:lnTo>
                    <a:pt x="123050" y="684987"/>
                  </a:lnTo>
                  <a:lnTo>
                    <a:pt x="63384" y="676445"/>
                  </a:lnTo>
                  <a:lnTo>
                    <a:pt x="0" y="66611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82012" y="3872484"/>
              <a:ext cx="889253" cy="5676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534157" y="3942334"/>
            <a:ext cx="5759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35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000" spc="-4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8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67373" y="3821938"/>
            <a:ext cx="1450340" cy="716915"/>
            <a:chOff x="6167373" y="3821938"/>
            <a:chExt cx="1450340" cy="716915"/>
          </a:xfrm>
        </p:grpSpPr>
        <p:sp>
          <p:nvSpPr>
            <p:cNvPr id="22" name="object 22"/>
            <p:cNvSpPr/>
            <p:nvPr/>
          </p:nvSpPr>
          <p:spPr>
            <a:xfrm>
              <a:off x="6173723" y="38282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1437131" y="0"/>
                  </a:moveTo>
                  <a:lnTo>
                    <a:pt x="0" y="0"/>
                  </a:lnTo>
                  <a:lnTo>
                    <a:pt x="0" y="666114"/>
                  </a:lnTo>
                  <a:lnTo>
                    <a:pt x="63384" y="676445"/>
                  </a:lnTo>
                  <a:lnTo>
                    <a:pt x="123050" y="684987"/>
                  </a:lnTo>
                  <a:lnTo>
                    <a:pt x="179236" y="691832"/>
                  </a:lnTo>
                  <a:lnTo>
                    <a:pt x="232183" y="697075"/>
                  </a:lnTo>
                  <a:lnTo>
                    <a:pt x="282131" y="700808"/>
                  </a:lnTo>
                  <a:lnTo>
                    <a:pt x="329320" y="703126"/>
                  </a:lnTo>
                  <a:lnTo>
                    <a:pt x="373989" y="704122"/>
                  </a:lnTo>
                  <a:lnTo>
                    <a:pt x="416379" y="703888"/>
                  </a:lnTo>
                  <a:lnTo>
                    <a:pt x="456729" y="702520"/>
                  </a:lnTo>
                  <a:lnTo>
                    <a:pt x="495280" y="700109"/>
                  </a:lnTo>
                  <a:lnTo>
                    <a:pt x="567942" y="692535"/>
                  </a:lnTo>
                  <a:lnTo>
                    <a:pt x="636285" y="681916"/>
                  </a:lnTo>
                  <a:lnTo>
                    <a:pt x="702229" y="668997"/>
                  </a:lnTo>
                  <a:lnTo>
                    <a:pt x="869189" y="631548"/>
                  </a:lnTo>
                  <a:lnTo>
                    <a:pt x="904860" y="623922"/>
                  </a:lnTo>
                  <a:lnTo>
                    <a:pt x="980402" y="609283"/>
                  </a:lnTo>
                  <a:lnTo>
                    <a:pt x="1020752" y="602457"/>
                  </a:lnTo>
                  <a:lnTo>
                    <a:pt x="1063142" y="596083"/>
                  </a:lnTo>
                  <a:lnTo>
                    <a:pt x="1107811" y="590257"/>
                  </a:lnTo>
                  <a:lnTo>
                    <a:pt x="1155000" y="585070"/>
                  </a:lnTo>
                  <a:lnTo>
                    <a:pt x="1204948" y="580617"/>
                  </a:lnTo>
                  <a:lnTo>
                    <a:pt x="1257895" y="576990"/>
                  </a:lnTo>
                  <a:lnTo>
                    <a:pt x="1314081" y="574284"/>
                  </a:lnTo>
                  <a:lnTo>
                    <a:pt x="1373747" y="572592"/>
                  </a:lnTo>
                  <a:lnTo>
                    <a:pt x="1437131" y="572007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73723" y="38282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0" y="0"/>
                  </a:moveTo>
                  <a:lnTo>
                    <a:pt x="1437131" y="0"/>
                  </a:lnTo>
                  <a:lnTo>
                    <a:pt x="1437131" y="572007"/>
                  </a:lnTo>
                  <a:lnTo>
                    <a:pt x="1373747" y="572592"/>
                  </a:lnTo>
                  <a:lnTo>
                    <a:pt x="1314081" y="574284"/>
                  </a:lnTo>
                  <a:lnTo>
                    <a:pt x="1257895" y="576990"/>
                  </a:lnTo>
                  <a:lnTo>
                    <a:pt x="1204948" y="580617"/>
                  </a:lnTo>
                  <a:lnTo>
                    <a:pt x="1155000" y="585070"/>
                  </a:lnTo>
                  <a:lnTo>
                    <a:pt x="1107811" y="590257"/>
                  </a:lnTo>
                  <a:lnTo>
                    <a:pt x="1063142" y="596083"/>
                  </a:lnTo>
                  <a:lnTo>
                    <a:pt x="1020752" y="602457"/>
                  </a:lnTo>
                  <a:lnTo>
                    <a:pt x="980402" y="609283"/>
                  </a:lnTo>
                  <a:lnTo>
                    <a:pt x="941851" y="616470"/>
                  </a:lnTo>
                  <a:lnTo>
                    <a:pt x="869189" y="631548"/>
                  </a:lnTo>
                  <a:lnTo>
                    <a:pt x="800846" y="646943"/>
                  </a:lnTo>
                  <a:lnTo>
                    <a:pt x="767694" y="654526"/>
                  </a:lnTo>
                  <a:lnTo>
                    <a:pt x="734902" y="661909"/>
                  </a:lnTo>
                  <a:lnTo>
                    <a:pt x="669437" y="675697"/>
                  </a:lnTo>
                  <a:lnTo>
                    <a:pt x="602534" y="687560"/>
                  </a:lnTo>
                  <a:lnTo>
                    <a:pt x="532271" y="696750"/>
                  </a:lnTo>
                  <a:lnTo>
                    <a:pt x="456729" y="702520"/>
                  </a:lnTo>
                  <a:lnTo>
                    <a:pt x="416379" y="703888"/>
                  </a:lnTo>
                  <a:lnTo>
                    <a:pt x="373989" y="704122"/>
                  </a:lnTo>
                  <a:lnTo>
                    <a:pt x="329320" y="703126"/>
                  </a:lnTo>
                  <a:lnTo>
                    <a:pt x="282131" y="700808"/>
                  </a:lnTo>
                  <a:lnTo>
                    <a:pt x="232183" y="697075"/>
                  </a:lnTo>
                  <a:lnTo>
                    <a:pt x="179236" y="691832"/>
                  </a:lnTo>
                  <a:lnTo>
                    <a:pt x="123050" y="684987"/>
                  </a:lnTo>
                  <a:lnTo>
                    <a:pt x="63384" y="676445"/>
                  </a:lnTo>
                  <a:lnTo>
                    <a:pt x="0" y="66611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56019" y="3872484"/>
              <a:ext cx="1279398" cy="5676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409182" y="3942334"/>
            <a:ext cx="9671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ea</a:t>
            </a:r>
            <a:r>
              <a:rPr dirty="0" sz="2000" spc="-7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res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083042" y="3768597"/>
            <a:ext cx="1824989" cy="889635"/>
            <a:chOff x="8083042" y="3768597"/>
            <a:chExt cx="1824989" cy="889635"/>
          </a:xfrm>
        </p:grpSpPr>
        <p:sp>
          <p:nvSpPr>
            <p:cNvPr id="27" name="object 27"/>
            <p:cNvSpPr/>
            <p:nvPr/>
          </p:nvSpPr>
          <p:spPr>
            <a:xfrm>
              <a:off x="8089392" y="3774947"/>
              <a:ext cx="1812289" cy="807720"/>
            </a:xfrm>
            <a:custGeom>
              <a:avLst/>
              <a:gdLst/>
              <a:ahLst/>
              <a:cxnLst/>
              <a:rect l="l" t="t" r="r" b="b"/>
              <a:pathLst>
                <a:path w="1812290" h="807720">
                  <a:moveTo>
                    <a:pt x="1677415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100"/>
                  </a:lnTo>
                  <a:lnTo>
                    <a:pt x="6868" y="715629"/>
                  </a:lnTo>
                  <a:lnTo>
                    <a:pt x="25989" y="752581"/>
                  </a:lnTo>
                  <a:lnTo>
                    <a:pt x="55138" y="781730"/>
                  </a:lnTo>
                  <a:lnTo>
                    <a:pt x="92090" y="800851"/>
                  </a:lnTo>
                  <a:lnTo>
                    <a:pt x="134619" y="807719"/>
                  </a:lnTo>
                  <a:lnTo>
                    <a:pt x="1677415" y="807719"/>
                  </a:lnTo>
                  <a:lnTo>
                    <a:pt x="1719945" y="800851"/>
                  </a:lnTo>
                  <a:lnTo>
                    <a:pt x="1756897" y="781730"/>
                  </a:lnTo>
                  <a:lnTo>
                    <a:pt x="1786046" y="752581"/>
                  </a:lnTo>
                  <a:lnTo>
                    <a:pt x="1805167" y="715629"/>
                  </a:lnTo>
                  <a:lnTo>
                    <a:pt x="1812035" y="673100"/>
                  </a:lnTo>
                  <a:lnTo>
                    <a:pt x="1812035" y="134619"/>
                  </a:lnTo>
                  <a:lnTo>
                    <a:pt x="1805167" y="92090"/>
                  </a:lnTo>
                  <a:lnTo>
                    <a:pt x="1786046" y="55138"/>
                  </a:lnTo>
                  <a:lnTo>
                    <a:pt x="1756897" y="25989"/>
                  </a:lnTo>
                  <a:lnTo>
                    <a:pt x="1719945" y="6868"/>
                  </a:lnTo>
                  <a:lnTo>
                    <a:pt x="1677415" y="0"/>
                  </a:lnTo>
                  <a:close/>
                </a:path>
              </a:pathLst>
            </a:custGeom>
            <a:solidFill>
              <a:srgbClr val="BAD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089392" y="3774947"/>
              <a:ext cx="1812289" cy="807720"/>
            </a:xfrm>
            <a:custGeom>
              <a:avLst/>
              <a:gdLst/>
              <a:ahLst/>
              <a:cxnLst/>
              <a:rect l="l" t="t" r="r" b="b"/>
              <a:pathLst>
                <a:path w="181229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7415" y="0"/>
                  </a:lnTo>
                  <a:lnTo>
                    <a:pt x="1719945" y="6868"/>
                  </a:lnTo>
                  <a:lnTo>
                    <a:pt x="1756897" y="25989"/>
                  </a:lnTo>
                  <a:lnTo>
                    <a:pt x="1786046" y="55138"/>
                  </a:lnTo>
                  <a:lnTo>
                    <a:pt x="1805167" y="92090"/>
                  </a:lnTo>
                  <a:lnTo>
                    <a:pt x="1812035" y="134619"/>
                  </a:lnTo>
                  <a:lnTo>
                    <a:pt x="1812035" y="673100"/>
                  </a:lnTo>
                  <a:lnTo>
                    <a:pt x="1805167" y="715629"/>
                  </a:lnTo>
                  <a:lnTo>
                    <a:pt x="1786046" y="752581"/>
                  </a:lnTo>
                  <a:lnTo>
                    <a:pt x="1756897" y="781730"/>
                  </a:lnTo>
                  <a:lnTo>
                    <a:pt x="1719945" y="800851"/>
                  </a:lnTo>
                  <a:lnTo>
                    <a:pt x="1677415" y="807719"/>
                  </a:lnTo>
                  <a:lnTo>
                    <a:pt x="134619" y="807719"/>
                  </a:lnTo>
                  <a:lnTo>
                    <a:pt x="92090" y="800851"/>
                  </a:lnTo>
                  <a:lnTo>
                    <a:pt x="55138" y="781730"/>
                  </a:lnTo>
                  <a:lnTo>
                    <a:pt x="25989" y="752581"/>
                  </a:lnTo>
                  <a:lnTo>
                    <a:pt x="6868" y="715629"/>
                  </a:lnTo>
                  <a:lnTo>
                    <a:pt x="0" y="673100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435340" y="3785615"/>
              <a:ext cx="1194053" cy="5676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353044" y="4090415"/>
              <a:ext cx="1294638" cy="56769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506206" y="3854958"/>
            <a:ext cx="9810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Trained  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cl</a:t>
            </a:r>
            <a:r>
              <a:rPr dirty="0" sz="2000" spc="-85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dirty="0" sz="2000" spc="120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000" spc="105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dirty="0" sz="2000" spc="-114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dirty="0" sz="2000" spc="-100">
                <a:solidFill>
                  <a:srgbClr val="00050D"/>
                </a:solidFill>
                <a:latin typeface="Trebuchet MS"/>
                <a:cs typeface="Trebuchet MS"/>
              </a:rPr>
              <a:t>ier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236454" y="3821938"/>
            <a:ext cx="1450340" cy="716915"/>
            <a:chOff x="10236454" y="3821938"/>
            <a:chExt cx="1450340" cy="716915"/>
          </a:xfrm>
        </p:grpSpPr>
        <p:sp>
          <p:nvSpPr>
            <p:cNvPr id="33" name="object 33"/>
            <p:cNvSpPr/>
            <p:nvPr/>
          </p:nvSpPr>
          <p:spPr>
            <a:xfrm>
              <a:off x="10242804" y="38282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1437131" y="0"/>
                  </a:moveTo>
                  <a:lnTo>
                    <a:pt x="0" y="0"/>
                  </a:lnTo>
                  <a:lnTo>
                    <a:pt x="0" y="666114"/>
                  </a:lnTo>
                  <a:lnTo>
                    <a:pt x="63384" y="676445"/>
                  </a:lnTo>
                  <a:lnTo>
                    <a:pt x="123050" y="684987"/>
                  </a:lnTo>
                  <a:lnTo>
                    <a:pt x="179236" y="691832"/>
                  </a:lnTo>
                  <a:lnTo>
                    <a:pt x="232183" y="697075"/>
                  </a:lnTo>
                  <a:lnTo>
                    <a:pt x="282131" y="700808"/>
                  </a:lnTo>
                  <a:lnTo>
                    <a:pt x="329320" y="703126"/>
                  </a:lnTo>
                  <a:lnTo>
                    <a:pt x="373989" y="704122"/>
                  </a:lnTo>
                  <a:lnTo>
                    <a:pt x="416379" y="703888"/>
                  </a:lnTo>
                  <a:lnTo>
                    <a:pt x="456729" y="702520"/>
                  </a:lnTo>
                  <a:lnTo>
                    <a:pt x="495280" y="700109"/>
                  </a:lnTo>
                  <a:lnTo>
                    <a:pt x="567942" y="692535"/>
                  </a:lnTo>
                  <a:lnTo>
                    <a:pt x="636285" y="681916"/>
                  </a:lnTo>
                  <a:lnTo>
                    <a:pt x="702229" y="668997"/>
                  </a:lnTo>
                  <a:lnTo>
                    <a:pt x="869189" y="631548"/>
                  </a:lnTo>
                  <a:lnTo>
                    <a:pt x="904860" y="623922"/>
                  </a:lnTo>
                  <a:lnTo>
                    <a:pt x="980402" y="609283"/>
                  </a:lnTo>
                  <a:lnTo>
                    <a:pt x="1020752" y="602457"/>
                  </a:lnTo>
                  <a:lnTo>
                    <a:pt x="1063142" y="596083"/>
                  </a:lnTo>
                  <a:lnTo>
                    <a:pt x="1107811" y="590257"/>
                  </a:lnTo>
                  <a:lnTo>
                    <a:pt x="1155000" y="585070"/>
                  </a:lnTo>
                  <a:lnTo>
                    <a:pt x="1204948" y="580617"/>
                  </a:lnTo>
                  <a:lnTo>
                    <a:pt x="1257895" y="576990"/>
                  </a:lnTo>
                  <a:lnTo>
                    <a:pt x="1314081" y="574284"/>
                  </a:lnTo>
                  <a:lnTo>
                    <a:pt x="1373747" y="572592"/>
                  </a:lnTo>
                  <a:lnTo>
                    <a:pt x="1437131" y="572007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242804" y="38282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0" y="0"/>
                  </a:moveTo>
                  <a:lnTo>
                    <a:pt x="1437131" y="0"/>
                  </a:lnTo>
                  <a:lnTo>
                    <a:pt x="1437131" y="572007"/>
                  </a:lnTo>
                  <a:lnTo>
                    <a:pt x="1373747" y="572592"/>
                  </a:lnTo>
                  <a:lnTo>
                    <a:pt x="1314081" y="574284"/>
                  </a:lnTo>
                  <a:lnTo>
                    <a:pt x="1257895" y="576990"/>
                  </a:lnTo>
                  <a:lnTo>
                    <a:pt x="1204948" y="580617"/>
                  </a:lnTo>
                  <a:lnTo>
                    <a:pt x="1155000" y="585070"/>
                  </a:lnTo>
                  <a:lnTo>
                    <a:pt x="1107811" y="590257"/>
                  </a:lnTo>
                  <a:lnTo>
                    <a:pt x="1063142" y="596083"/>
                  </a:lnTo>
                  <a:lnTo>
                    <a:pt x="1020752" y="602457"/>
                  </a:lnTo>
                  <a:lnTo>
                    <a:pt x="980402" y="609283"/>
                  </a:lnTo>
                  <a:lnTo>
                    <a:pt x="941851" y="616470"/>
                  </a:lnTo>
                  <a:lnTo>
                    <a:pt x="869189" y="631548"/>
                  </a:lnTo>
                  <a:lnTo>
                    <a:pt x="800846" y="646943"/>
                  </a:lnTo>
                  <a:lnTo>
                    <a:pt x="767694" y="654526"/>
                  </a:lnTo>
                  <a:lnTo>
                    <a:pt x="734902" y="661909"/>
                  </a:lnTo>
                  <a:lnTo>
                    <a:pt x="669437" y="675697"/>
                  </a:lnTo>
                  <a:lnTo>
                    <a:pt x="602534" y="687560"/>
                  </a:lnTo>
                  <a:lnTo>
                    <a:pt x="532271" y="696750"/>
                  </a:lnTo>
                  <a:lnTo>
                    <a:pt x="456729" y="702520"/>
                  </a:lnTo>
                  <a:lnTo>
                    <a:pt x="416379" y="703888"/>
                  </a:lnTo>
                  <a:lnTo>
                    <a:pt x="373989" y="704122"/>
                  </a:lnTo>
                  <a:lnTo>
                    <a:pt x="329320" y="703126"/>
                  </a:lnTo>
                  <a:lnTo>
                    <a:pt x="282131" y="700808"/>
                  </a:lnTo>
                  <a:lnTo>
                    <a:pt x="232183" y="697075"/>
                  </a:lnTo>
                  <a:lnTo>
                    <a:pt x="179236" y="691832"/>
                  </a:lnTo>
                  <a:lnTo>
                    <a:pt x="123050" y="684987"/>
                  </a:lnTo>
                  <a:lnTo>
                    <a:pt x="63384" y="676445"/>
                  </a:lnTo>
                  <a:lnTo>
                    <a:pt x="0" y="66611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33304" y="3872484"/>
              <a:ext cx="1064513" cy="567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0586973" y="3942334"/>
            <a:ext cx="751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O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8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40760" y="4085716"/>
            <a:ext cx="6703695" cy="193675"/>
          </a:xfrm>
          <a:custGeom>
            <a:avLst/>
            <a:gdLst/>
            <a:ahLst/>
            <a:cxnLst/>
            <a:rect l="l" t="t" r="r" b="b"/>
            <a:pathLst>
              <a:path w="6703695" h="193675">
                <a:moveTo>
                  <a:pt x="410718" y="93853"/>
                </a:moveTo>
                <a:lnTo>
                  <a:pt x="388785" y="76073"/>
                </a:lnTo>
                <a:lnTo>
                  <a:pt x="295148" y="127"/>
                </a:lnTo>
                <a:lnTo>
                  <a:pt x="296214" y="76339"/>
                </a:lnTo>
                <a:lnTo>
                  <a:pt x="0" y="80391"/>
                </a:lnTo>
                <a:lnTo>
                  <a:pt x="508" y="118491"/>
                </a:lnTo>
                <a:lnTo>
                  <a:pt x="296748" y="114439"/>
                </a:lnTo>
                <a:lnTo>
                  <a:pt x="297815" y="190627"/>
                </a:lnTo>
                <a:lnTo>
                  <a:pt x="410718" y="93853"/>
                </a:lnTo>
                <a:close/>
              </a:path>
              <a:path w="6703695" h="193675">
                <a:moveTo>
                  <a:pt x="2610777" y="117221"/>
                </a:moveTo>
                <a:lnTo>
                  <a:pt x="2537206" y="117221"/>
                </a:lnTo>
                <a:lnTo>
                  <a:pt x="2518194" y="117221"/>
                </a:lnTo>
                <a:lnTo>
                  <a:pt x="2517140" y="193167"/>
                </a:lnTo>
                <a:lnTo>
                  <a:pt x="2610777" y="117221"/>
                </a:lnTo>
                <a:close/>
              </a:path>
              <a:path w="6703695" h="193675">
                <a:moveTo>
                  <a:pt x="2632710" y="99441"/>
                </a:moveTo>
                <a:lnTo>
                  <a:pt x="2519807" y="2667"/>
                </a:lnTo>
                <a:lnTo>
                  <a:pt x="2518740" y="78867"/>
                </a:lnTo>
                <a:lnTo>
                  <a:pt x="2222500" y="74803"/>
                </a:lnTo>
                <a:lnTo>
                  <a:pt x="2221992" y="112903"/>
                </a:lnTo>
                <a:lnTo>
                  <a:pt x="2518206" y="116967"/>
                </a:lnTo>
                <a:lnTo>
                  <a:pt x="2537206" y="116967"/>
                </a:lnTo>
                <a:lnTo>
                  <a:pt x="2611094" y="116967"/>
                </a:lnTo>
                <a:lnTo>
                  <a:pt x="2632710" y="99441"/>
                </a:lnTo>
                <a:close/>
              </a:path>
              <a:path w="6703695" h="193675">
                <a:moveTo>
                  <a:pt x="4550156" y="93853"/>
                </a:moveTo>
                <a:lnTo>
                  <a:pt x="4528147" y="75946"/>
                </a:lnTo>
                <a:lnTo>
                  <a:pt x="4434840" y="0"/>
                </a:lnTo>
                <a:lnTo>
                  <a:pt x="4435691" y="76174"/>
                </a:lnTo>
                <a:lnTo>
                  <a:pt x="4070604" y="80391"/>
                </a:lnTo>
                <a:lnTo>
                  <a:pt x="4071112" y="118491"/>
                </a:lnTo>
                <a:lnTo>
                  <a:pt x="4436122" y="114274"/>
                </a:lnTo>
                <a:lnTo>
                  <a:pt x="4436999" y="190500"/>
                </a:lnTo>
                <a:lnTo>
                  <a:pt x="4550156" y="93853"/>
                </a:lnTo>
                <a:close/>
              </a:path>
              <a:path w="6703695" h="193675">
                <a:moveTo>
                  <a:pt x="6681406" y="116967"/>
                </a:moveTo>
                <a:lnTo>
                  <a:pt x="6607556" y="116967"/>
                </a:lnTo>
                <a:lnTo>
                  <a:pt x="6588493" y="116967"/>
                </a:lnTo>
                <a:lnTo>
                  <a:pt x="6587236" y="192786"/>
                </a:lnTo>
                <a:lnTo>
                  <a:pt x="6681406" y="116967"/>
                </a:lnTo>
                <a:close/>
              </a:path>
              <a:path w="6703695" h="193675">
                <a:moveTo>
                  <a:pt x="6703187" y="99441"/>
                </a:moveTo>
                <a:lnTo>
                  <a:pt x="6590411" y="2413"/>
                </a:lnTo>
                <a:lnTo>
                  <a:pt x="6589141" y="78562"/>
                </a:lnTo>
                <a:lnTo>
                  <a:pt x="6361684" y="74803"/>
                </a:lnTo>
                <a:lnTo>
                  <a:pt x="6361049" y="112903"/>
                </a:lnTo>
                <a:lnTo>
                  <a:pt x="6588493" y="116662"/>
                </a:lnTo>
                <a:lnTo>
                  <a:pt x="6607556" y="116662"/>
                </a:lnTo>
                <a:lnTo>
                  <a:pt x="6681800" y="116662"/>
                </a:lnTo>
                <a:lnTo>
                  <a:pt x="6703187" y="9944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01189" y="4749546"/>
            <a:ext cx="9849485" cy="0"/>
          </a:xfrm>
          <a:custGeom>
            <a:avLst/>
            <a:gdLst/>
            <a:ahLst/>
            <a:cxnLst/>
            <a:rect l="l" t="t" r="r" b="b"/>
            <a:pathLst>
              <a:path w="9849485" h="0">
                <a:moveTo>
                  <a:pt x="0" y="0"/>
                </a:moveTo>
                <a:lnTo>
                  <a:pt x="9848977" y="0"/>
                </a:lnTo>
              </a:path>
            </a:pathLst>
          </a:custGeom>
          <a:ln w="38100">
            <a:solidFill>
              <a:srgbClr val="00050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2096770" y="5355082"/>
            <a:ext cx="1450340" cy="718820"/>
            <a:chOff x="2096770" y="5355082"/>
            <a:chExt cx="1450340" cy="718820"/>
          </a:xfrm>
        </p:grpSpPr>
        <p:sp>
          <p:nvSpPr>
            <p:cNvPr id="40" name="object 40"/>
            <p:cNvSpPr/>
            <p:nvPr/>
          </p:nvSpPr>
          <p:spPr>
            <a:xfrm>
              <a:off x="2103120" y="5361432"/>
              <a:ext cx="1437640" cy="706120"/>
            </a:xfrm>
            <a:custGeom>
              <a:avLst/>
              <a:gdLst/>
              <a:ahLst/>
              <a:cxnLst/>
              <a:rect l="l" t="t" r="r" b="b"/>
              <a:pathLst>
                <a:path w="1437639" h="706120">
                  <a:moveTo>
                    <a:pt x="1437132" y="0"/>
                  </a:moveTo>
                  <a:lnTo>
                    <a:pt x="0" y="0"/>
                  </a:lnTo>
                  <a:lnTo>
                    <a:pt x="0" y="667499"/>
                  </a:lnTo>
                  <a:lnTo>
                    <a:pt x="63384" y="677852"/>
                  </a:lnTo>
                  <a:lnTo>
                    <a:pt x="123050" y="686412"/>
                  </a:lnTo>
                  <a:lnTo>
                    <a:pt x="179236" y="693272"/>
                  </a:lnTo>
                  <a:lnTo>
                    <a:pt x="232183" y="698526"/>
                  </a:lnTo>
                  <a:lnTo>
                    <a:pt x="282131" y="702267"/>
                  </a:lnTo>
                  <a:lnTo>
                    <a:pt x="329320" y="704590"/>
                  </a:lnTo>
                  <a:lnTo>
                    <a:pt x="373989" y="705588"/>
                  </a:lnTo>
                  <a:lnTo>
                    <a:pt x="416379" y="705354"/>
                  </a:lnTo>
                  <a:lnTo>
                    <a:pt x="456729" y="703982"/>
                  </a:lnTo>
                  <a:lnTo>
                    <a:pt x="495280" y="701566"/>
                  </a:lnTo>
                  <a:lnTo>
                    <a:pt x="567942" y="693977"/>
                  </a:lnTo>
                  <a:lnTo>
                    <a:pt x="636285" y="683334"/>
                  </a:lnTo>
                  <a:lnTo>
                    <a:pt x="702229" y="670387"/>
                  </a:lnTo>
                  <a:lnTo>
                    <a:pt x="869189" y="632857"/>
                  </a:lnTo>
                  <a:lnTo>
                    <a:pt x="904860" y="625215"/>
                  </a:lnTo>
                  <a:lnTo>
                    <a:pt x="980402" y="610545"/>
                  </a:lnTo>
                  <a:lnTo>
                    <a:pt x="1020752" y="603704"/>
                  </a:lnTo>
                  <a:lnTo>
                    <a:pt x="1063142" y="597316"/>
                  </a:lnTo>
                  <a:lnTo>
                    <a:pt x="1107811" y="591477"/>
                  </a:lnTo>
                  <a:lnTo>
                    <a:pt x="1155000" y="586279"/>
                  </a:lnTo>
                  <a:lnTo>
                    <a:pt x="1204948" y="581816"/>
                  </a:lnTo>
                  <a:lnTo>
                    <a:pt x="1257895" y="578182"/>
                  </a:lnTo>
                  <a:lnTo>
                    <a:pt x="1314081" y="575470"/>
                  </a:lnTo>
                  <a:lnTo>
                    <a:pt x="1373747" y="573775"/>
                  </a:lnTo>
                  <a:lnTo>
                    <a:pt x="1437132" y="573189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103120" y="5361432"/>
              <a:ext cx="1437640" cy="706120"/>
            </a:xfrm>
            <a:custGeom>
              <a:avLst/>
              <a:gdLst/>
              <a:ahLst/>
              <a:cxnLst/>
              <a:rect l="l" t="t" r="r" b="b"/>
              <a:pathLst>
                <a:path w="1437639" h="706120">
                  <a:moveTo>
                    <a:pt x="0" y="0"/>
                  </a:moveTo>
                  <a:lnTo>
                    <a:pt x="1437132" y="0"/>
                  </a:lnTo>
                  <a:lnTo>
                    <a:pt x="1437132" y="573189"/>
                  </a:lnTo>
                  <a:lnTo>
                    <a:pt x="1373747" y="573775"/>
                  </a:lnTo>
                  <a:lnTo>
                    <a:pt x="1314081" y="575470"/>
                  </a:lnTo>
                  <a:lnTo>
                    <a:pt x="1257895" y="578182"/>
                  </a:lnTo>
                  <a:lnTo>
                    <a:pt x="1204948" y="581816"/>
                  </a:lnTo>
                  <a:lnTo>
                    <a:pt x="1155000" y="586279"/>
                  </a:lnTo>
                  <a:lnTo>
                    <a:pt x="1107811" y="591477"/>
                  </a:lnTo>
                  <a:lnTo>
                    <a:pt x="1063142" y="597316"/>
                  </a:lnTo>
                  <a:lnTo>
                    <a:pt x="1020752" y="603704"/>
                  </a:lnTo>
                  <a:lnTo>
                    <a:pt x="980402" y="610545"/>
                  </a:lnTo>
                  <a:lnTo>
                    <a:pt x="941851" y="617747"/>
                  </a:lnTo>
                  <a:lnTo>
                    <a:pt x="869189" y="632857"/>
                  </a:lnTo>
                  <a:lnTo>
                    <a:pt x="800846" y="648286"/>
                  </a:lnTo>
                  <a:lnTo>
                    <a:pt x="767694" y="655886"/>
                  </a:lnTo>
                  <a:lnTo>
                    <a:pt x="734902" y="663284"/>
                  </a:lnTo>
                  <a:lnTo>
                    <a:pt x="669437" y="677101"/>
                  </a:lnTo>
                  <a:lnTo>
                    <a:pt x="602534" y="688990"/>
                  </a:lnTo>
                  <a:lnTo>
                    <a:pt x="532271" y="698200"/>
                  </a:lnTo>
                  <a:lnTo>
                    <a:pt x="456729" y="703982"/>
                  </a:lnTo>
                  <a:lnTo>
                    <a:pt x="416379" y="705354"/>
                  </a:lnTo>
                  <a:lnTo>
                    <a:pt x="373989" y="705588"/>
                  </a:lnTo>
                  <a:lnTo>
                    <a:pt x="329320" y="704590"/>
                  </a:lnTo>
                  <a:lnTo>
                    <a:pt x="282131" y="702267"/>
                  </a:lnTo>
                  <a:lnTo>
                    <a:pt x="232183" y="698526"/>
                  </a:lnTo>
                  <a:lnTo>
                    <a:pt x="179236" y="693272"/>
                  </a:lnTo>
                  <a:lnTo>
                    <a:pt x="123050" y="686412"/>
                  </a:lnTo>
                  <a:lnTo>
                    <a:pt x="63384" y="677852"/>
                  </a:lnTo>
                  <a:lnTo>
                    <a:pt x="0" y="66749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382012" y="5407152"/>
              <a:ext cx="889253" cy="5676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534157" y="5476443"/>
            <a:ext cx="5759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35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000" spc="-4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8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979921" y="5303265"/>
            <a:ext cx="1823720" cy="888365"/>
            <a:chOff x="5979921" y="5303265"/>
            <a:chExt cx="1823720" cy="888365"/>
          </a:xfrm>
        </p:grpSpPr>
        <p:sp>
          <p:nvSpPr>
            <p:cNvPr id="45" name="object 45"/>
            <p:cNvSpPr/>
            <p:nvPr/>
          </p:nvSpPr>
          <p:spPr>
            <a:xfrm>
              <a:off x="5986271" y="5309615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1675892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20"/>
                  </a:lnTo>
                  <a:lnTo>
                    <a:pt x="0" y="673100"/>
                  </a:lnTo>
                  <a:lnTo>
                    <a:pt x="6868" y="715649"/>
                  </a:lnTo>
                  <a:lnTo>
                    <a:pt x="25989" y="752603"/>
                  </a:lnTo>
                  <a:lnTo>
                    <a:pt x="55138" y="781745"/>
                  </a:lnTo>
                  <a:lnTo>
                    <a:pt x="92090" y="800856"/>
                  </a:lnTo>
                  <a:lnTo>
                    <a:pt x="134619" y="807720"/>
                  </a:lnTo>
                  <a:lnTo>
                    <a:pt x="1675892" y="807720"/>
                  </a:lnTo>
                  <a:lnTo>
                    <a:pt x="1718421" y="800856"/>
                  </a:lnTo>
                  <a:lnTo>
                    <a:pt x="1755373" y="781745"/>
                  </a:lnTo>
                  <a:lnTo>
                    <a:pt x="1784522" y="752603"/>
                  </a:lnTo>
                  <a:lnTo>
                    <a:pt x="1803643" y="715649"/>
                  </a:lnTo>
                  <a:lnTo>
                    <a:pt x="1810511" y="673100"/>
                  </a:lnTo>
                  <a:lnTo>
                    <a:pt x="1810511" y="134620"/>
                  </a:lnTo>
                  <a:lnTo>
                    <a:pt x="1803643" y="92090"/>
                  </a:lnTo>
                  <a:lnTo>
                    <a:pt x="1784522" y="55138"/>
                  </a:lnTo>
                  <a:lnTo>
                    <a:pt x="1755373" y="25989"/>
                  </a:lnTo>
                  <a:lnTo>
                    <a:pt x="1718421" y="6868"/>
                  </a:lnTo>
                  <a:lnTo>
                    <a:pt x="1675892" y="0"/>
                  </a:lnTo>
                  <a:close/>
                </a:path>
              </a:pathLst>
            </a:custGeom>
            <a:solidFill>
              <a:srgbClr val="BAD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986271" y="5309615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0" y="134620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5892" y="0"/>
                  </a:lnTo>
                  <a:lnTo>
                    <a:pt x="1718421" y="6868"/>
                  </a:lnTo>
                  <a:lnTo>
                    <a:pt x="1755373" y="25989"/>
                  </a:lnTo>
                  <a:lnTo>
                    <a:pt x="1784522" y="55138"/>
                  </a:lnTo>
                  <a:lnTo>
                    <a:pt x="1803643" y="92090"/>
                  </a:lnTo>
                  <a:lnTo>
                    <a:pt x="1810511" y="134620"/>
                  </a:lnTo>
                  <a:lnTo>
                    <a:pt x="1810511" y="673100"/>
                  </a:lnTo>
                  <a:lnTo>
                    <a:pt x="1803643" y="715649"/>
                  </a:lnTo>
                  <a:lnTo>
                    <a:pt x="1784522" y="752603"/>
                  </a:lnTo>
                  <a:lnTo>
                    <a:pt x="1755373" y="781745"/>
                  </a:lnTo>
                  <a:lnTo>
                    <a:pt x="1718421" y="800856"/>
                  </a:lnTo>
                  <a:lnTo>
                    <a:pt x="1675892" y="807720"/>
                  </a:lnTo>
                  <a:lnTo>
                    <a:pt x="134619" y="807720"/>
                  </a:lnTo>
                  <a:lnTo>
                    <a:pt x="92090" y="800856"/>
                  </a:lnTo>
                  <a:lnTo>
                    <a:pt x="55138" y="781745"/>
                  </a:lnTo>
                  <a:lnTo>
                    <a:pt x="25989" y="752603"/>
                  </a:lnTo>
                  <a:lnTo>
                    <a:pt x="6868" y="715649"/>
                  </a:lnTo>
                  <a:lnTo>
                    <a:pt x="0" y="673100"/>
                  </a:lnTo>
                  <a:lnTo>
                    <a:pt x="0" y="13462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330695" y="5318759"/>
              <a:ext cx="1194053" cy="56769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248399" y="5623559"/>
              <a:ext cx="1294638" cy="5676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402451" y="5388660"/>
            <a:ext cx="98107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5"/>
              </a:spcBef>
            </a:pP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Trained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classifier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236454" y="5355082"/>
            <a:ext cx="1450340" cy="718820"/>
            <a:chOff x="10236454" y="5355082"/>
            <a:chExt cx="1450340" cy="718820"/>
          </a:xfrm>
        </p:grpSpPr>
        <p:sp>
          <p:nvSpPr>
            <p:cNvPr id="51" name="object 51"/>
            <p:cNvSpPr/>
            <p:nvPr/>
          </p:nvSpPr>
          <p:spPr>
            <a:xfrm>
              <a:off x="10242804" y="5361432"/>
              <a:ext cx="1437640" cy="706120"/>
            </a:xfrm>
            <a:custGeom>
              <a:avLst/>
              <a:gdLst/>
              <a:ahLst/>
              <a:cxnLst/>
              <a:rect l="l" t="t" r="r" b="b"/>
              <a:pathLst>
                <a:path w="1437640" h="706120">
                  <a:moveTo>
                    <a:pt x="1437131" y="0"/>
                  </a:moveTo>
                  <a:lnTo>
                    <a:pt x="0" y="0"/>
                  </a:lnTo>
                  <a:lnTo>
                    <a:pt x="0" y="667499"/>
                  </a:lnTo>
                  <a:lnTo>
                    <a:pt x="63384" y="677852"/>
                  </a:lnTo>
                  <a:lnTo>
                    <a:pt x="123050" y="686412"/>
                  </a:lnTo>
                  <a:lnTo>
                    <a:pt x="179236" y="693272"/>
                  </a:lnTo>
                  <a:lnTo>
                    <a:pt x="232183" y="698526"/>
                  </a:lnTo>
                  <a:lnTo>
                    <a:pt x="282131" y="702267"/>
                  </a:lnTo>
                  <a:lnTo>
                    <a:pt x="329320" y="704590"/>
                  </a:lnTo>
                  <a:lnTo>
                    <a:pt x="373989" y="705588"/>
                  </a:lnTo>
                  <a:lnTo>
                    <a:pt x="416379" y="705354"/>
                  </a:lnTo>
                  <a:lnTo>
                    <a:pt x="456729" y="703982"/>
                  </a:lnTo>
                  <a:lnTo>
                    <a:pt x="495280" y="701566"/>
                  </a:lnTo>
                  <a:lnTo>
                    <a:pt x="567942" y="693977"/>
                  </a:lnTo>
                  <a:lnTo>
                    <a:pt x="636285" y="683334"/>
                  </a:lnTo>
                  <a:lnTo>
                    <a:pt x="702229" y="670387"/>
                  </a:lnTo>
                  <a:lnTo>
                    <a:pt x="869189" y="632857"/>
                  </a:lnTo>
                  <a:lnTo>
                    <a:pt x="904860" y="625215"/>
                  </a:lnTo>
                  <a:lnTo>
                    <a:pt x="980402" y="610545"/>
                  </a:lnTo>
                  <a:lnTo>
                    <a:pt x="1020752" y="603704"/>
                  </a:lnTo>
                  <a:lnTo>
                    <a:pt x="1063142" y="597316"/>
                  </a:lnTo>
                  <a:lnTo>
                    <a:pt x="1107811" y="591477"/>
                  </a:lnTo>
                  <a:lnTo>
                    <a:pt x="1155000" y="586279"/>
                  </a:lnTo>
                  <a:lnTo>
                    <a:pt x="1204948" y="581816"/>
                  </a:lnTo>
                  <a:lnTo>
                    <a:pt x="1257895" y="578182"/>
                  </a:lnTo>
                  <a:lnTo>
                    <a:pt x="1314081" y="575470"/>
                  </a:lnTo>
                  <a:lnTo>
                    <a:pt x="1373747" y="573775"/>
                  </a:lnTo>
                  <a:lnTo>
                    <a:pt x="1437131" y="573189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242804" y="5361432"/>
              <a:ext cx="1437640" cy="706120"/>
            </a:xfrm>
            <a:custGeom>
              <a:avLst/>
              <a:gdLst/>
              <a:ahLst/>
              <a:cxnLst/>
              <a:rect l="l" t="t" r="r" b="b"/>
              <a:pathLst>
                <a:path w="1437640" h="706120">
                  <a:moveTo>
                    <a:pt x="0" y="0"/>
                  </a:moveTo>
                  <a:lnTo>
                    <a:pt x="1437131" y="0"/>
                  </a:lnTo>
                  <a:lnTo>
                    <a:pt x="1437131" y="573189"/>
                  </a:lnTo>
                  <a:lnTo>
                    <a:pt x="1373747" y="573775"/>
                  </a:lnTo>
                  <a:lnTo>
                    <a:pt x="1314081" y="575470"/>
                  </a:lnTo>
                  <a:lnTo>
                    <a:pt x="1257895" y="578182"/>
                  </a:lnTo>
                  <a:lnTo>
                    <a:pt x="1204948" y="581816"/>
                  </a:lnTo>
                  <a:lnTo>
                    <a:pt x="1155000" y="586279"/>
                  </a:lnTo>
                  <a:lnTo>
                    <a:pt x="1107811" y="591477"/>
                  </a:lnTo>
                  <a:lnTo>
                    <a:pt x="1063142" y="597316"/>
                  </a:lnTo>
                  <a:lnTo>
                    <a:pt x="1020752" y="603704"/>
                  </a:lnTo>
                  <a:lnTo>
                    <a:pt x="980402" y="610545"/>
                  </a:lnTo>
                  <a:lnTo>
                    <a:pt x="941851" y="617747"/>
                  </a:lnTo>
                  <a:lnTo>
                    <a:pt x="869189" y="632857"/>
                  </a:lnTo>
                  <a:lnTo>
                    <a:pt x="800846" y="648286"/>
                  </a:lnTo>
                  <a:lnTo>
                    <a:pt x="767694" y="655886"/>
                  </a:lnTo>
                  <a:lnTo>
                    <a:pt x="734902" y="663284"/>
                  </a:lnTo>
                  <a:lnTo>
                    <a:pt x="669437" y="677101"/>
                  </a:lnTo>
                  <a:lnTo>
                    <a:pt x="602534" y="688990"/>
                  </a:lnTo>
                  <a:lnTo>
                    <a:pt x="532271" y="698200"/>
                  </a:lnTo>
                  <a:lnTo>
                    <a:pt x="456729" y="703982"/>
                  </a:lnTo>
                  <a:lnTo>
                    <a:pt x="416379" y="705354"/>
                  </a:lnTo>
                  <a:lnTo>
                    <a:pt x="373989" y="705588"/>
                  </a:lnTo>
                  <a:lnTo>
                    <a:pt x="329320" y="704590"/>
                  </a:lnTo>
                  <a:lnTo>
                    <a:pt x="282131" y="702267"/>
                  </a:lnTo>
                  <a:lnTo>
                    <a:pt x="232183" y="698526"/>
                  </a:lnTo>
                  <a:lnTo>
                    <a:pt x="179236" y="693272"/>
                  </a:lnTo>
                  <a:lnTo>
                    <a:pt x="123050" y="686412"/>
                  </a:lnTo>
                  <a:lnTo>
                    <a:pt x="63384" y="677852"/>
                  </a:lnTo>
                  <a:lnTo>
                    <a:pt x="0" y="66749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433304" y="5407152"/>
              <a:ext cx="1064513" cy="56769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0586973" y="5476443"/>
            <a:ext cx="751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O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95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4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8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41014" y="5619254"/>
            <a:ext cx="6701790" cy="196215"/>
          </a:xfrm>
          <a:custGeom>
            <a:avLst/>
            <a:gdLst/>
            <a:ahLst/>
            <a:cxnLst/>
            <a:rect l="l" t="t" r="r" b="b"/>
            <a:pathLst>
              <a:path w="6701790" h="196214">
                <a:moveTo>
                  <a:pt x="2445131" y="94983"/>
                </a:moveTo>
                <a:lnTo>
                  <a:pt x="2422436" y="76149"/>
                </a:lnTo>
                <a:lnTo>
                  <a:pt x="2330704" y="0"/>
                </a:lnTo>
                <a:lnTo>
                  <a:pt x="2330843" y="76200"/>
                </a:lnTo>
                <a:lnTo>
                  <a:pt x="0" y="81584"/>
                </a:lnTo>
                <a:lnTo>
                  <a:pt x="0" y="119684"/>
                </a:lnTo>
                <a:lnTo>
                  <a:pt x="2330920" y="114300"/>
                </a:lnTo>
                <a:lnTo>
                  <a:pt x="2331085" y="190500"/>
                </a:lnTo>
                <a:lnTo>
                  <a:pt x="2445131" y="94983"/>
                </a:lnTo>
                <a:close/>
              </a:path>
              <a:path w="6701790" h="196214">
                <a:moveTo>
                  <a:pt x="6678981" y="119456"/>
                </a:moveTo>
                <a:lnTo>
                  <a:pt x="6606413" y="119456"/>
                </a:lnTo>
                <a:lnTo>
                  <a:pt x="6587376" y="119456"/>
                </a:lnTo>
                <a:lnTo>
                  <a:pt x="6587236" y="195618"/>
                </a:lnTo>
                <a:lnTo>
                  <a:pt x="6678981" y="119456"/>
                </a:lnTo>
                <a:close/>
              </a:path>
              <a:path w="6701790" h="196214">
                <a:moveTo>
                  <a:pt x="6701663" y="100634"/>
                </a:moveTo>
                <a:lnTo>
                  <a:pt x="6587617" y="5118"/>
                </a:lnTo>
                <a:lnTo>
                  <a:pt x="6587464" y="81318"/>
                </a:lnTo>
                <a:lnTo>
                  <a:pt x="4256532" y="75933"/>
                </a:lnTo>
                <a:lnTo>
                  <a:pt x="4256532" y="114033"/>
                </a:lnTo>
                <a:lnTo>
                  <a:pt x="6587388" y="119418"/>
                </a:lnTo>
                <a:lnTo>
                  <a:pt x="6606413" y="119456"/>
                </a:lnTo>
                <a:lnTo>
                  <a:pt x="6679031" y="119418"/>
                </a:lnTo>
                <a:lnTo>
                  <a:pt x="6701663" y="100634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182748" y="4834254"/>
            <a:ext cx="190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001D3E"/>
                </a:solidFill>
                <a:latin typeface="Trebuchet MS"/>
                <a:cs typeface="Trebuchet MS"/>
              </a:rPr>
              <a:t>Deep</a:t>
            </a:r>
            <a:r>
              <a:rPr dirty="0" sz="2400" spc="-210">
                <a:solidFill>
                  <a:srgbClr val="001D3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001D3E"/>
                </a:solidFill>
                <a:latin typeface="Trebuchet MS"/>
                <a:cs typeface="Trebuchet MS"/>
              </a:rPr>
              <a:t>Learning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54146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95"/>
              <a:t>Non-linear </a:t>
            </a:r>
            <a:r>
              <a:rPr dirty="0" spc="-100"/>
              <a:t>Activation</a:t>
            </a:r>
            <a:r>
              <a:rPr dirty="0" spc="-275"/>
              <a:t> </a:t>
            </a:r>
            <a:r>
              <a:rPr dirty="0" spc="-6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49957" y="1283533"/>
            <a:ext cx="8723630" cy="114236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Increment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network’s</a:t>
            </a:r>
            <a:r>
              <a:rPr dirty="0" sz="2400" spc="-2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capacity</a:t>
            </a:r>
            <a:endParaRPr sz="2400">
              <a:latin typeface="Trebuchet MS"/>
              <a:cs typeface="Trebuchet MS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Wingdings"/>
              <a:buChar char=""/>
              <a:tabLst>
                <a:tab pos="1040765" algn="l"/>
                <a:tab pos="1041400" algn="l"/>
              </a:tabLst>
            </a:pP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Convolution, </a:t>
            </a:r>
            <a:r>
              <a:rPr dirty="0" sz="2400" spc="-120">
                <a:solidFill>
                  <a:srgbClr val="00050D"/>
                </a:solidFill>
                <a:latin typeface="Trebuchet MS"/>
                <a:cs typeface="Trebuchet MS"/>
              </a:rPr>
              <a:t>matrix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multiplication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summation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are</a:t>
            </a:r>
            <a:r>
              <a:rPr dirty="0" sz="2400" spc="-40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linear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71472" y="2665476"/>
            <a:ext cx="3238500" cy="3507104"/>
            <a:chOff x="1871472" y="2665476"/>
            <a:chExt cx="3238500" cy="3507104"/>
          </a:xfrm>
        </p:grpSpPr>
        <p:sp>
          <p:nvSpPr>
            <p:cNvPr id="11" name="object 11"/>
            <p:cNvSpPr/>
            <p:nvPr/>
          </p:nvSpPr>
          <p:spPr>
            <a:xfrm>
              <a:off x="1871472" y="2665476"/>
              <a:ext cx="3238500" cy="3507104"/>
            </a:xfrm>
            <a:custGeom>
              <a:avLst/>
              <a:gdLst/>
              <a:ahLst/>
              <a:cxnLst/>
              <a:rect l="l" t="t" r="r" b="b"/>
              <a:pathLst>
                <a:path w="3238500" h="3507104">
                  <a:moveTo>
                    <a:pt x="3238500" y="0"/>
                  </a:moveTo>
                  <a:lnTo>
                    <a:pt x="0" y="0"/>
                  </a:lnTo>
                  <a:lnTo>
                    <a:pt x="0" y="3506724"/>
                  </a:lnTo>
                  <a:lnTo>
                    <a:pt x="3238500" y="3506724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85772" y="4165092"/>
              <a:ext cx="3009900" cy="2007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90875" y="3508248"/>
              <a:ext cx="370205" cy="282575"/>
            </a:xfrm>
            <a:custGeom>
              <a:avLst/>
              <a:gdLst/>
              <a:ahLst/>
              <a:cxnLst/>
              <a:rect l="l" t="t" r="r" b="b"/>
              <a:pathLst>
                <a:path w="370205" h="282575">
                  <a:moveTo>
                    <a:pt x="280162" y="0"/>
                  </a:moveTo>
                  <a:lnTo>
                    <a:pt x="276098" y="11429"/>
                  </a:lnTo>
                  <a:lnTo>
                    <a:pt x="292461" y="18504"/>
                  </a:lnTo>
                  <a:lnTo>
                    <a:pt x="306514" y="28305"/>
                  </a:lnTo>
                  <a:lnTo>
                    <a:pt x="335047" y="73852"/>
                  </a:lnTo>
                  <a:lnTo>
                    <a:pt x="343378" y="115623"/>
                  </a:lnTo>
                  <a:lnTo>
                    <a:pt x="344424" y="139700"/>
                  </a:lnTo>
                  <a:lnTo>
                    <a:pt x="343376" y="164633"/>
                  </a:lnTo>
                  <a:lnTo>
                    <a:pt x="334994" y="207547"/>
                  </a:lnTo>
                  <a:lnTo>
                    <a:pt x="306514" y="253793"/>
                  </a:lnTo>
                  <a:lnTo>
                    <a:pt x="276606" y="270890"/>
                  </a:lnTo>
                  <a:lnTo>
                    <a:pt x="280162" y="282320"/>
                  </a:lnTo>
                  <a:lnTo>
                    <a:pt x="318658" y="264239"/>
                  </a:lnTo>
                  <a:lnTo>
                    <a:pt x="346963" y="232918"/>
                  </a:lnTo>
                  <a:lnTo>
                    <a:pt x="364394" y="191071"/>
                  </a:lnTo>
                  <a:lnTo>
                    <a:pt x="370205" y="141224"/>
                  </a:lnTo>
                  <a:lnTo>
                    <a:pt x="368750" y="115339"/>
                  </a:lnTo>
                  <a:lnTo>
                    <a:pt x="357078" y="69429"/>
                  </a:lnTo>
                  <a:lnTo>
                    <a:pt x="333954" y="32093"/>
                  </a:lnTo>
                  <a:lnTo>
                    <a:pt x="300616" y="7379"/>
                  </a:lnTo>
                  <a:lnTo>
                    <a:pt x="280162" y="0"/>
                  </a:lnTo>
                  <a:close/>
                </a:path>
                <a:path w="370205" h="282575">
                  <a:moveTo>
                    <a:pt x="90043" y="0"/>
                  </a:moveTo>
                  <a:lnTo>
                    <a:pt x="51657" y="18081"/>
                  </a:lnTo>
                  <a:lnTo>
                    <a:pt x="23368" y="49402"/>
                  </a:lnTo>
                  <a:lnTo>
                    <a:pt x="5873" y="91408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73" y="212982"/>
                  </a:lnTo>
                  <a:lnTo>
                    <a:pt x="36143" y="250227"/>
                  </a:lnTo>
                  <a:lnTo>
                    <a:pt x="69568" y="274941"/>
                  </a:lnTo>
                  <a:lnTo>
                    <a:pt x="90043" y="282320"/>
                  </a:lnTo>
                  <a:lnTo>
                    <a:pt x="93725" y="270890"/>
                  </a:lnTo>
                  <a:lnTo>
                    <a:pt x="77602" y="263717"/>
                  </a:lnTo>
                  <a:lnTo>
                    <a:pt x="63706" y="253793"/>
                  </a:lnTo>
                  <a:lnTo>
                    <a:pt x="35210" y="207547"/>
                  </a:lnTo>
                  <a:lnTo>
                    <a:pt x="26828" y="164633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801" y="28305"/>
                  </a:lnTo>
                  <a:lnTo>
                    <a:pt x="94106" y="11429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486279" y="3418713"/>
            <a:ext cx="926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04165" algn="l"/>
                <a:tab pos="685165" algn="l"/>
              </a:tabLst>
            </a:pPr>
            <a:r>
              <a:rPr dirty="0" sz="2400" spc="40">
                <a:solidFill>
                  <a:srgbClr val="00050D"/>
                </a:solidFill>
                <a:latin typeface="DejaVu Sans Condensed"/>
                <a:cs typeface="DejaVu Sans Condensed"/>
              </a:rPr>
              <a:t>𝑓</a:t>
            </a:r>
            <a:r>
              <a:rPr dirty="0" sz="2400" spc="40">
                <a:solidFill>
                  <a:srgbClr val="00050D"/>
                </a:solidFill>
                <a:latin typeface="DejaVu Sans Condensed"/>
                <a:cs typeface="DejaVu Sans Condensed"/>
              </a:rPr>
              <a:t>	</a:t>
            </a:r>
            <a:r>
              <a:rPr dirty="0" sz="2400" spc="-35">
                <a:solidFill>
                  <a:srgbClr val="00050D"/>
                </a:solidFill>
                <a:latin typeface="DejaVu Sans Condensed"/>
                <a:cs typeface="DejaVu Sans Condensed"/>
              </a:rPr>
              <a:t>𝑥</a:t>
            </a:r>
            <a:r>
              <a:rPr dirty="0" sz="2400" spc="-35">
                <a:solidFill>
                  <a:srgbClr val="00050D"/>
                </a:solidFill>
                <a:latin typeface="DejaVu Sans Condensed"/>
                <a:cs typeface="DejaVu Sans Condensed"/>
              </a:rPr>
              <a:t>	</a:t>
            </a:r>
            <a:r>
              <a:rPr dirty="0" sz="2400" spc="-20">
                <a:solidFill>
                  <a:srgbClr val="00050D"/>
                </a:solidFill>
                <a:latin typeface="DejaVu Sans Condensed"/>
                <a:cs typeface="DejaVu Sans Condensed"/>
              </a:rPr>
              <a:t>=</a:t>
            </a:r>
            <a:endParaRPr sz="2400">
              <a:latin typeface="DejaVu Sans Condensed"/>
              <a:cs typeface="DejaVu Sans Condense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84117" y="3639439"/>
            <a:ext cx="1010919" cy="20320"/>
          </a:xfrm>
          <a:custGeom>
            <a:avLst/>
            <a:gdLst/>
            <a:ahLst/>
            <a:cxnLst/>
            <a:rect l="l" t="t" r="r" b="b"/>
            <a:pathLst>
              <a:path w="1010920" h="20320">
                <a:moveTo>
                  <a:pt x="1010412" y="0"/>
                </a:moveTo>
                <a:lnTo>
                  <a:pt x="0" y="0"/>
                </a:lnTo>
                <a:lnTo>
                  <a:pt x="0" y="19812"/>
                </a:lnTo>
                <a:lnTo>
                  <a:pt x="1010412" y="19812"/>
                </a:lnTo>
                <a:lnTo>
                  <a:pt x="1010412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73070" y="2565018"/>
            <a:ext cx="1113790" cy="1014730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15"/>
              </a:spcBef>
            </a:pPr>
            <a:r>
              <a:rPr dirty="0" sz="2400" spc="-35">
                <a:solidFill>
                  <a:srgbClr val="00050D"/>
                </a:solidFill>
                <a:latin typeface="Trebuchet MS"/>
                <a:cs typeface="Trebuchet MS"/>
              </a:rPr>
              <a:t>Sigmoid</a:t>
            </a:r>
            <a:endParaRPr sz="24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15"/>
              </a:spcBef>
            </a:pPr>
            <a:r>
              <a:rPr dirty="0" sz="2400" spc="-45">
                <a:solidFill>
                  <a:srgbClr val="00050D"/>
                </a:solidFill>
                <a:latin typeface="DejaVu Sans Condensed"/>
                <a:cs typeface="DejaVu Sans Condensed"/>
              </a:rPr>
              <a:t>1</a:t>
            </a:r>
            <a:endParaRPr sz="2400">
              <a:latin typeface="DejaVu Sans Condensed"/>
              <a:cs typeface="DejaVu Sans Condense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9098" y="3622929"/>
            <a:ext cx="1054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solidFill>
                  <a:srgbClr val="00050D"/>
                </a:solidFill>
                <a:latin typeface="DejaVu Sans Condensed"/>
                <a:cs typeface="DejaVu Sans Condensed"/>
              </a:rPr>
              <a:t>1 </a:t>
            </a:r>
            <a:r>
              <a:rPr dirty="0" sz="2400" spc="-20">
                <a:solidFill>
                  <a:srgbClr val="00050D"/>
                </a:solidFill>
                <a:latin typeface="DejaVu Sans Condensed"/>
                <a:cs typeface="DejaVu Sans Condensed"/>
              </a:rPr>
              <a:t>+</a:t>
            </a:r>
            <a:r>
              <a:rPr dirty="0" sz="2400" spc="-350">
                <a:solidFill>
                  <a:srgbClr val="00050D"/>
                </a:solidFill>
                <a:latin typeface="DejaVu Sans Condensed"/>
                <a:cs typeface="DejaVu Sans Condensed"/>
              </a:rPr>
              <a:t> </a:t>
            </a:r>
            <a:r>
              <a:rPr dirty="0" sz="2400" spc="20">
                <a:solidFill>
                  <a:srgbClr val="00050D"/>
                </a:solidFill>
                <a:latin typeface="DejaVu Sans Condensed"/>
                <a:cs typeface="DejaVu Sans Condensed"/>
              </a:rPr>
              <a:t>𝑒</a:t>
            </a:r>
            <a:r>
              <a:rPr dirty="0" baseline="22222" sz="2625" spc="30">
                <a:solidFill>
                  <a:srgbClr val="00050D"/>
                </a:solidFill>
                <a:latin typeface="DejaVu Sans Condensed"/>
                <a:cs typeface="DejaVu Sans Condensed"/>
              </a:rPr>
              <a:t>−𝑥</a:t>
            </a:r>
            <a:endParaRPr baseline="22222" sz="2625">
              <a:latin typeface="DejaVu Sans Condensed"/>
              <a:cs typeface="DejaVu Sans Condense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580119" y="2665476"/>
            <a:ext cx="3238500" cy="3507104"/>
            <a:chOff x="8580119" y="2665476"/>
            <a:chExt cx="3238500" cy="3507104"/>
          </a:xfrm>
        </p:grpSpPr>
        <p:sp>
          <p:nvSpPr>
            <p:cNvPr id="19" name="object 19"/>
            <p:cNvSpPr/>
            <p:nvPr/>
          </p:nvSpPr>
          <p:spPr>
            <a:xfrm>
              <a:off x="8580119" y="2665476"/>
              <a:ext cx="3238500" cy="3507104"/>
            </a:xfrm>
            <a:custGeom>
              <a:avLst/>
              <a:gdLst/>
              <a:ahLst/>
              <a:cxnLst/>
              <a:rect l="l" t="t" r="r" b="b"/>
              <a:pathLst>
                <a:path w="3238500" h="3507104">
                  <a:moveTo>
                    <a:pt x="3238500" y="0"/>
                  </a:moveTo>
                  <a:lnTo>
                    <a:pt x="0" y="0"/>
                  </a:lnTo>
                  <a:lnTo>
                    <a:pt x="0" y="3506724"/>
                  </a:lnTo>
                  <a:lnTo>
                    <a:pt x="3238500" y="3506724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75825" y="3487674"/>
              <a:ext cx="370205" cy="282575"/>
            </a:xfrm>
            <a:custGeom>
              <a:avLst/>
              <a:gdLst/>
              <a:ahLst/>
              <a:cxnLst/>
              <a:rect l="l" t="t" r="r" b="b"/>
              <a:pathLst>
                <a:path w="370204" h="282575">
                  <a:moveTo>
                    <a:pt x="280162" y="0"/>
                  </a:moveTo>
                  <a:lnTo>
                    <a:pt x="276098" y="11429"/>
                  </a:lnTo>
                  <a:lnTo>
                    <a:pt x="292461" y="18522"/>
                  </a:lnTo>
                  <a:lnTo>
                    <a:pt x="306514" y="28352"/>
                  </a:lnTo>
                  <a:lnTo>
                    <a:pt x="335047" y="73852"/>
                  </a:lnTo>
                  <a:lnTo>
                    <a:pt x="343378" y="115623"/>
                  </a:lnTo>
                  <a:lnTo>
                    <a:pt x="344424" y="139700"/>
                  </a:lnTo>
                  <a:lnTo>
                    <a:pt x="343376" y="164633"/>
                  </a:lnTo>
                  <a:lnTo>
                    <a:pt x="334994" y="207547"/>
                  </a:lnTo>
                  <a:lnTo>
                    <a:pt x="306498" y="253793"/>
                  </a:lnTo>
                  <a:lnTo>
                    <a:pt x="276478" y="270890"/>
                  </a:lnTo>
                  <a:lnTo>
                    <a:pt x="280162" y="282320"/>
                  </a:lnTo>
                  <a:lnTo>
                    <a:pt x="318611" y="264239"/>
                  </a:lnTo>
                  <a:lnTo>
                    <a:pt x="346964" y="232918"/>
                  </a:lnTo>
                  <a:lnTo>
                    <a:pt x="364394" y="191119"/>
                  </a:lnTo>
                  <a:lnTo>
                    <a:pt x="370204" y="141224"/>
                  </a:lnTo>
                  <a:lnTo>
                    <a:pt x="368732" y="115339"/>
                  </a:lnTo>
                  <a:lnTo>
                    <a:pt x="357024" y="69429"/>
                  </a:lnTo>
                  <a:lnTo>
                    <a:pt x="333954" y="32093"/>
                  </a:lnTo>
                  <a:lnTo>
                    <a:pt x="300616" y="7379"/>
                  </a:lnTo>
                  <a:lnTo>
                    <a:pt x="280162" y="0"/>
                  </a:lnTo>
                  <a:close/>
                </a:path>
                <a:path w="370204" h="282575">
                  <a:moveTo>
                    <a:pt x="90043" y="0"/>
                  </a:moveTo>
                  <a:lnTo>
                    <a:pt x="51657" y="18081"/>
                  </a:lnTo>
                  <a:lnTo>
                    <a:pt x="23368" y="49402"/>
                  </a:lnTo>
                  <a:lnTo>
                    <a:pt x="5826" y="91408"/>
                  </a:lnTo>
                  <a:lnTo>
                    <a:pt x="0" y="141224"/>
                  </a:lnTo>
                  <a:lnTo>
                    <a:pt x="1452" y="167177"/>
                  </a:lnTo>
                  <a:lnTo>
                    <a:pt x="13073" y="213036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3" y="282320"/>
                  </a:lnTo>
                  <a:lnTo>
                    <a:pt x="93599" y="270890"/>
                  </a:lnTo>
                  <a:lnTo>
                    <a:pt x="77549" y="263717"/>
                  </a:lnTo>
                  <a:lnTo>
                    <a:pt x="63690" y="253793"/>
                  </a:lnTo>
                  <a:lnTo>
                    <a:pt x="35210" y="207547"/>
                  </a:lnTo>
                  <a:lnTo>
                    <a:pt x="26828" y="164633"/>
                  </a:lnTo>
                  <a:lnTo>
                    <a:pt x="25780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801" y="28352"/>
                  </a:lnTo>
                  <a:lnTo>
                    <a:pt x="94106" y="11429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580119" y="2665476"/>
            <a:ext cx="3238500" cy="350710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320"/>
              </a:spcBef>
            </a:pP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ReLU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tabLst>
                <a:tab pos="304165" algn="l"/>
                <a:tab pos="687070" algn="l"/>
              </a:tabLst>
            </a:pPr>
            <a:r>
              <a:rPr dirty="0" sz="2400" spc="20">
                <a:solidFill>
                  <a:srgbClr val="00050D"/>
                </a:solidFill>
                <a:latin typeface="DejaVu Sans Condensed"/>
                <a:cs typeface="DejaVu Sans Condensed"/>
              </a:rPr>
              <a:t>𝑓	</a:t>
            </a:r>
            <a:r>
              <a:rPr dirty="0" sz="2400" spc="-20">
                <a:solidFill>
                  <a:srgbClr val="00050D"/>
                </a:solidFill>
                <a:latin typeface="DejaVu Sans Condensed"/>
                <a:cs typeface="DejaVu Sans Condensed"/>
              </a:rPr>
              <a:t>𝑥	</a:t>
            </a:r>
            <a:r>
              <a:rPr dirty="0" sz="2400" spc="-15">
                <a:solidFill>
                  <a:srgbClr val="00050D"/>
                </a:solidFill>
                <a:latin typeface="DejaVu Sans Condensed"/>
                <a:cs typeface="DejaVu Sans Condensed"/>
              </a:rPr>
              <a:t>= </a:t>
            </a:r>
            <a:r>
              <a:rPr dirty="0" sz="2400" spc="-80">
                <a:solidFill>
                  <a:srgbClr val="00050D"/>
                </a:solidFill>
                <a:latin typeface="DejaVu Sans Condensed"/>
                <a:cs typeface="DejaVu Sans Condensed"/>
              </a:rPr>
              <a:t>max(0,</a:t>
            </a:r>
            <a:r>
              <a:rPr dirty="0" sz="2400" spc="-345">
                <a:solidFill>
                  <a:srgbClr val="00050D"/>
                </a:solidFill>
                <a:latin typeface="DejaVu Sans Condensed"/>
                <a:cs typeface="DejaVu Sans Condensed"/>
              </a:rPr>
              <a:t> </a:t>
            </a:r>
            <a:r>
              <a:rPr dirty="0" sz="2400" spc="100">
                <a:solidFill>
                  <a:srgbClr val="00050D"/>
                </a:solidFill>
                <a:latin typeface="DejaVu Sans Condensed"/>
                <a:cs typeface="DejaVu Sans Condensed"/>
              </a:rPr>
              <a:t>𝑥)</a:t>
            </a:r>
            <a:endParaRPr sz="2400">
              <a:latin typeface="DejaVu Sans Condensed"/>
              <a:cs typeface="DejaVu Sans Condense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83395" y="4297679"/>
            <a:ext cx="2631948" cy="1834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5227320" y="2665476"/>
            <a:ext cx="3238500" cy="3507104"/>
            <a:chOff x="5227320" y="2665476"/>
            <a:chExt cx="3238500" cy="3507104"/>
          </a:xfrm>
        </p:grpSpPr>
        <p:sp>
          <p:nvSpPr>
            <p:cNvPr id="24" name="object 24"/>
            <p:cNvSpPr/>
            <p:nvPr/>
          </p:nvSpPr>
          <p:spPr>
            <a:xfrm>
              <a:off x="5227320" y="2665476"/>
              <a:ext cx="3238500" cy="3507104"/>
            </a:xfrm>
            <a:custGeom>
              <a:avLst/>
              <a:gdLst/>
              <a:ahLst/>
              <a:cxnLst/>
              <a:rect l="l" t="t" r="r" b="b"/>
              <a:pathLst>
                <a:path w="3238500" h="3507104">
                  <a:moveTo>
                    <a:pt x="3238500" y="0"/>
                  </a:moveTo>
                  <a:lnTo>
                    <a:pt x="0" y="0"/>
                  </a:lnTo>
                  <a:lnTo>
                    <a:pt x="0" y="3506724"/>
                  </a:lnTo>
                  <a:lnTo>
                    <a:pt x="3238500" y="3506724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14389" y="3522218"/>
              <a:ext cx="370205" cy="282575"/>
            </a:xfrm>
            <a:custGeom>
              <a:avLst/>
              <a:gdLst/>
              <a:ahLst/>
              <a:cxnLst/>
              <a:rect l="l" t="t" r="r" b="b"/>
              <a:pathLst>
                <a:path w="370204" h="282575">
                  <a:moveTo>
                    <a:pt x="280035" y="0"/>
                  </a:moveTo>
                  <a:lnTo>
                    <a:pt x="276097" y="11430"/>
                  </a:lnTo>
                  <a:lnTo>
                    <a:pt x="292405" y="18504"/>
                  </a:lnTo>
                  <a:lnTo>
                    <a:pt x="306450" y="28305"/>
                  </a:lnTo>
                  <a:lnTo>
                    <a:pt x="334974" y="73852"/>
                  </a:lnTo>
                  <a:lnTo>
                    <a:pt x="343269" y="115623"/>
                  </a:lnTo>
                  <a:lnTo>
                    <a:pt x="344296" y="139700"/>
                  </a:lnTo>
                  <a:lnTo>
                    <a:pt x="343269" y="164580"/>
                  </a:lnTo>
                  <a:lnTo>
                    <a:pt x="334974" y="207529"/>
                  </a:lnTo>
                  <a:lnTo>
                    <a:pt x="306498" y="253730"/>
                  </a:lnTo>
                  <a:lnTo>
                    <a:pt x="276479" y="270764"/>
                  </a:lnTo>
                  <a:lnTo>
                    <a:pt x="280035" y="282321"/>
                  </a:lnTo>
                  <a:lnTo>
                    <a:pt x="318579" y="264191"/>
                  </a:lnTo>
                  <a:lnTo>
                    <a:pt x="346837" y="232918"/>
                  </a:lnTo>
                  <a:lnTo>
                    <a:pt x="364267" y="191023"/>
                  </a:lnTo>
                  <a:lnTo>
                    <a:pt x="370078" y="141224"/>
                  </a:lnTo>
                  <a:lnTo>
                    <a:pt x="368625" y="115339"/>
                  </a:lnTo>
                  <a:lnTo>
                    <a:pt x="357004" y="69429"/>
                  </a:lnTo>
                  <a:lnTo>
                    <a:pt x="333934" y="32093"/>
                  </a:lnTo>
                  <a:lnTo>
                    <a:pt x="300509" y="7379"/>
                  </a:lnTo>
                  <a:lnTo>
                    <a:pt x="280035" y="0"/>
                  </a:lnTo>
                  <a:close/>
                </a:path>
                <a:path w="370204" h="282575">
                  <a:moveTo>
                    <a:pt x="90042" y="0"/>
                  </a:moveTo>
                  <a:lnTo>
                    <a:pt x="51641" y="18081"/>
                  </a:lnTo>
                  <a:lnTo>
                    <a:pt x="23240" y="49403"/>
                  </a:lnTo>
                  <a:lnTo>
                    <a:pt x="5810" y="91408"/>
                  </a:lnTo>
                  <a:lnTo>
                    <a:pt x="0" y="141224"/>
                  </a:lnTo>
                  <a:lnTo>
                    <a:pt x="1452" y="167106"/>
                  </a:lnTo>
                  <a:lnTo>
                    <a:pt x="13073" y="212965"/>
                  </a:lnTo>
                  <a:lnTo>
                    <a:pt x="36125" y="250209"/>
                  </a:lnTo>
                  <a:lnTo>
                    <a:pt x="69514" y="274887"/>
                  </a:lnTo>
                  <a:lnTo>
                    <a:pt x="90042" y="282321"/>
                  </a:lnTo>
                  <a:lnTo>
                    <a:pt x="93599" y="270764"/>
                  </a:lnTo>
                  <a:lnTo>
                    <a:pt x="77531" y="263646"/>
                  </a:lnTo>
                  <a:lnTo>
                    <a:pt x="63642" y="253730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754" y="28305"/>
                  </a:lnTo>
                  <a:lnTo>
                    <a:pt x="94107" y="11430"/>
                  </a:lnTo>
                  <a:lnTo>
                    <a:pt x="90042" y="0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748273" y="3432809"/>
            <a:ext cx="13900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66445" algn="l"/>
                <a:tab pos="1148715" algn="l"/>
              </a:tabLst>
            </a:pPr>
            <a:r>
              <a:rPr dirty="0" sz="2400" spc="-650">
                <a:solidFill>
                  <a:srgbClr val="00050D"/>
                </a:solidFill>
                <a:latin typeface="DejaVu Sans Condensed"/>
                <a:cs typeface="DejaVu Sans Condensed"/>
              </a:rPr>
              <a:t>𝑡</a:t>
            </a:r>
            <a:r>
              <a:rPr dirty="0" sz="2400" spc="75">
                <a:solidFill>
                  <a:srgbClr val="00050D"/>
                </a:solidFill>
                <a:latin typeface="DejaVu Sans Condensed"/>
                <a:cs typeface="DejaVu Sans Condensed"/>
              </a:rPr>
              <a:t>𝑎</a:t>
            </a:r>
            <a:r>
              <a:rPr dirty="0" sz="2400" spc="145">
                <a:solidFill>
                  <a:srgbClr val="00050D"/>
                </a:solidFill>
                <a:latin typeface="DejaVu Sans Condensed"/>
                <a:cs typeface="DejaVu Sans Condensed"/>
              </a:rPr>
              <a:t>𝑛</a:t>
            </a:r>
            <a:r>
              <a:rPr dirty="0" sz="2400" spc="-40">
                <a:solidFill>
                  <a:srgbClr val="00050D"/>
                </a:solidFill>
                <a:latin typeface="DejaVu Sans Condensed"/>
                <a:cs typeface="DejaVu Sans Condensed"/>
              </a:rPr>
              <a:t>ℎ</a:t>
            </a:r>
            <a:r>
              <a:rPr dirty="0" sz="2400" spc="-40">
                <a:solidFill>
                  <a:srgbClr val="00050D"/>
                </a:solidFill>
                <a:latin typeface="DejaVu Sans Condensed"/>
                <a:cs typeface="DejaVu Sans Condensed"/>
              </a:rPr>
              <a:t>	</a:t>
            </a:r>
            <a:r>
              <a:rPr dirty="0" sz="2400" spc="-35">
                <a:solidFill>
                  <a:srgbClr val="00050D"/>
                </a:solidFill>
                <a:latin typeface="DejaVu Sans Condensed"/>
                <a:cs typeface="DejaVu Sans Condensed"/>
              </a:rPr>
              <a:t>𝑥</a:t>
            </a:r>
            <a:r>
              <a:rPr dirty="0" sz="2400" spc="-35">
                <a:solidFill>
                  <a:srgbClr val="00050D"/>
                </a:solidFill>
                <a:latin typeface="DejaVu Sans Condensed"/>
                <a:cs typeface="DejaVu Sans Condensed"/>
              </a:rPr>
              <a:t>	</a:t>
            </a:r>
            <a:r>
              <a:rPr dirty="0" sz="2400" spc="-20">
                <a:solidFill>
                  <a:srgbClr val="00050D"/>
                </a:solidFill>
                <a:latin typeface="DejaVu Sans Condensed"/>
                <a:cs typeface="DejaVu Sans Condensed"/>
              </a:rPr>
              <a:t>=</a:t>
            </a:r>
            <a:endParaRPr sz="2400">
              <a:latin typeface="DejaVu Sans Condensed"/>
              <a:cs typeface="DejaVu Sans Condense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09028" y="3653409"/>
            <a:ext cx="736600" cy="20320"/>
          </a:xfrm>
          <a:custGeom>
            <a:avLst/>
            <a:gdLst/>
            <a:ahLst/>
            <a:cxnLst/>
            <a:rect l="l" t="t" r="r" b="b"/>
            <a:pathLst>
              <a:path w="736600" h="20320">
                <a:moveTo>
                  <a:pt x="736092" y="0"/>
                </a:moveTo>
                <a:lnTo>
                  <a:pt x="0" y="0"/>
                </a:lnTo>
                <a:lnTo>
                  <a:pt x="0" y="19812"/>
                </a:lnTo>
                <a:lnTo>
                  <a:pt x="736092" y="19812"/>
                </a:lnTo>
                <a:lnTo>
                  <a:pt x="736092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616702" y="2662554"/>
            <a:ext cx="2475865" cy="81978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345"/>
              </a:spcBef>
            </a:pP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Hyperbolic</a:t>
            </a:r>
            <a:r>
              <a:rPr dirty="0" sz="2400" spc="-17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tangent</a:t>
            </a:r>
            <a:endParaRPr sz="2400">
              <a:latin typeface="Trebuchet MS"/>
              <a:cs typeface="Trebuchet MS"/>
            </a:endParaRPr>
          </a:p>
          <a:p>
            <a:pPr marL="1593215">
              <a:lnSpc>
                <a:spcPct val="100000"/>
              </a:lnSpc>
              <a:spcBef>
                <a:spcPts val="250"/>
              </a:spcBef>
            </a:pPr>
            <a:r>
              <a:rPr dirty="0" baseline="-20833" sz="3600" spc="37">
                <a:solidFill>
                  <a:srgbClr val="00050D"/>
                </a:solidFill>
                <a:latin typeface="DejaVu Sans Condensed"/>
                <a:cs typeface="DejaVu Sans Condensed"/>
              </a:rPr>
              <a:t>𝑒</a:t>
            </a:r>
            <a:r>
              <a:rPr dirty="0" sz="1750" spc="25">
                <a:solidFill>
                  <a:srgbClr val="00050D"/>
                </a:solidFill>
                <a:latin typeface="DejaVu Sans Condensed"/>
                <a:cs typeface="DejaVu Sans Condensed"/>
              </a:rPr>
              <a:t>2𝑥−1</a:t>
            </a:r>
            <a:endParaRPr sz="1750">
              <a:latin typeface="DejaVu Sans Condensed"/>
              <a:cs typeface="DejaVu Sans Condense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84643" y="3545585"/>
            <a:ext cx="786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16203" sz="3600" spc="30">
                <a:solidFill>
                  <a:srgbClr val="00050D"/>
                </a:solidFill>
                <a:latin typeface="DejaVu Sans Condensed"/>
                <a:cs typeface="DejaVu Sans Condensed"/>
              </a:rPr>
              <a:t>𝑒</a:t>
            </a:r>
            <a:r>
              <a:rPr dirty="0" sz="1750" spc="20">
                <a:solidFill>
                  <a:srgbClr val="00050D"/>
                </a:solidFill>
                <a:latin typeface="DejaVu Sans Condensed"/>
                <a:cs typeface="DejaVu Sans Condensed"/>
              </a:rPr>
              <a:t>2𝑥+1</a:t>
            </a:r>
            <a:endParaRPr sz="1750">
              <a:latin typeface="DejaVu Sans Condensed"/>
              <a:cs typeface="DejaVu Sans Condensed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30596" y="4311396"/>
            <a:ext cx="2631948" cy="1821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74513" y="6498430"/>
            <a:ext cx="81661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0">
                <a:solidFill>
                  <a:srgbClr val="00050D"/>
                </a:solidFill>
                <a:latin typeface="Trebuchet MS"/>
                <a:cs typeface="Trebuchet MS"/>
              </a:rPr>
              <a:t>© </a:t>
            </a:r>
            <a:r>
              <a:rPr dirty="0" sz="900" spc="20" i="1">
                <a:solidFill>
                  <a:srgbClr val="00050D"/>
                </a:solidFill>
                <a:latin typeface="Arial"/>
                <a:cs typeface="Arial"/>
              </a:rPr>
              <a:t>2019</a:t>
            </a:r>
            <a:r>
              <a:rPr dirty="0" sz="900" spc="-18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900" spc="-40" i="1">
                <a:solidFill>
                  <a:srgbClr val="00050D"/>
                </a:solidFill>
                <a:latin typeface="Arial"/>
                <a:cs typeface="Arial"/>
              </a:rPr>
              <a:t>Tryolabs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095" y="0"/>
            <a:ext cx="12204700" cy="6864350"/>
            <a:chOff x="-6095" y="0"/>
            <a:chExt cx="12204700" cy="6864350"/>
          </a:xfrm>
        </p:grpSpPr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-6095" y="0"/>
              <a:ext cx="12204192" cy="6864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69068" y="6396227"/>
              <a:ext cx="1363979" cy="301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90364" y="3210814"/>
            <a:ext cx="255460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>
                <a:solidFill>
                  <a:srgbClr val="FFFFFF"/>
                </a:solidFill>
              </a:rPr>
              <a:t>What </a:t>
            </a:r>
            <a:r>
              <a:rPr dirty="0" spc="5">
                <a:solidFill>
                  <a:srgbClr val="FFFFFF"/>
                </a:solidFill>
              </a:rPr>
              <a:t>is </a:t>
            </a:r>
            <a:r>
              <a:rPr dirty="0" spc="50">
                <a:solidFill>
                  <a:srgbClr val="FFFFFF"/>
                </a:solidFill>
              </a:rPr>
              <a:t>a</a:t>
            </a:r>
            <a:r>
              <a:rPr dirty="0" spc="-540">
                <a:solidFill>
                  <a:srgbClr val="FFFFFF"/>
                </a:solidFill>
              </a:rPr>
              <a:t> </a:t>
            </a:r>
            <a:r>
              <a:rPr dirty="0" spc="40">
                <a:solidFill>
                  <a:srgbClr val="FFFFFF"/>
                </a:solidFill>
              </a:rPr>
              <a:t>Cat?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49957" y="531063"/>
            <a:ext cx="54146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95">
                <a:solidFill>
                  <a:srgbClr val="00050D"/>
                </a:solidFill>
                <a:latin typeface="Trebuchet MS"/>
                <a:cs typeface="Trebuchet MS"/>
              </a:rPr>
              <a:t>Non-linear </a:t>
            </a:r>
            <a:r>
              <a:rPr dirty="0" sz="3200" spc="-100">
                <a:solidFill>
                  <a:srgbClr val="00050D"/>
                </a:solidFill>
                <a:latin typeface="Trebuchet MS"/>
                <a:cs typeface="Trebuchet MS"/>
              </a:rPr>
              <a:t>Activation</a:t>
            </a:r>
            <a:r>
              <a:rPr dirty="0" sz="3200" spc="-27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00050D"/>
                </a:solidFill>
                <a:latin typeface="Trebuchet MS"/>
                <a:cs typeface="Trebuchet MS"/>
              </a:rPr>
              <a:t>Functions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71472" y="1731264"/>
            <a:ext cx="9877425" cy="3573779"/>
            <a:chOff x="1871472" y="1731264"/>
            <a:chExt cx="9877425" cy="3573779"/>
          </a:xfrm>
        </p:grpSpPr>
        <p:sp>
          <p:nvSpPr>
            <p:cNvPr id="10" name="object 10"/>
            <p:cNvSpPr/>
            <p:nvPr/>
          </p:nvSpPr>
          <p:spPr>
            <a:xfrm>
              <a:off x="9404603" y="1731264"/>
              <a:ext cx="2343911" cy="35615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38800" y="1741932"/>
              <a:ext cx="2342388" cy="35631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71472" y="1741932"/>
              <a:ext cx="2343912" cy="3557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68367" y="2555748"/>
              <a:ext cx="911351" cy="7787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30267" y="2517648"/>
              <a:ext cx="988060" cy="855344"/>
            </a:xfrm>
            <a:custGeom>
              <a:avLst/>
              <a:gdLst/>
              <a:ahLst/>
              <a:cxnLst/>
              <a:rect l="l" t="t" r="r" b="b"/>
              <a:pathLst>
                <a:path w="988060" h="855345">
                  <a:moveTo>
                    <a:pt x="0" y="854963"/>
                  </a:moveTo>
                  <a:lnTo>
                    <a:pt x="987551" y="854963"/>
                  </a:lnTo>
                  <a:lnTo>
                    <a:pt x="987551" y="0"/>
                  </a:lnTo>
                  <a:lnTo>
                    <a:pt x="0" y="0"/>
                  </a:lnTo>
                  <a:lnTo>
                    <a:pt x="0" y="854963"/>
                  </a:lnTo>
                  <a:close/>
                </a:path>
              </a:pathLst>
            </a:custGeom>
            <a:ln w="76200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15384" y="3427348"/>
              <a:ext cx="5189855" cy="182880"/>
            </a:xfrm>
            <a:custGeom>
              <a:avLst/>
              <a:gdLst/>
              <a:ahLst/>
              <a:cxnLst/>
              <a:rect l="l" t="t" r="r" b="b"/>
              <a:pathLst>
                <a:path w="5189855" h="182879">
                  <a:moveTo>
                    <a:pt x="1366088" y="124587"/>
                  </a:moveTo>
                  <a:lnTo>
                    <a:pt x="1278763" y="124587"/>
                  </a:lnTo>
                  <a:lnTo>
                    <a:pt x="1249807" y="124587"/>
                  </a:lnTo>
                  <a:lnTo>
                    <a:pt x="1249680" y="182499"/>
                  </a:lnTo>
                  <a:lnTo>
                    <a:pt x="1366088" y="124587"/>
                  </a:lnTo>
                  <a:close/>
                </a:path>
                <a:path w="5189855" h="182879">
                  <a:moveTo>
                    <a:pt x="1423543" y="96012"/>
                  </a:moveTo>
                  <a:lnTo>
                    <a:pt x="1250061" y="8763"/>
                  </a:lnTo>
                  <a:lnTo>
                    <a:pt x="1249934" y="66624"/>
                  </a:lnTo>
                  <a:lnTo>
                    <a:pt x="0" y="64135"/>
                  </a:lnTo>
                  <a:lnTo>
                    <a:pt x="0" y="122059"/>
                  </a:lnTo>
                  <a:lnTo>
                    <a:pt x="1249807" y="124536"/>
                  </a:lnTo>
                  <a:lnTo>
                    <a:pt x="1278763" y="124587"/>
                  </a:lnTo>
                  <a:lnTo>
                    <a:pt x="1366202" y="124536"/>
                  </a:lnTo>
                  <a:lnTo>
                    <a:pt x="1423543" y="96012"/>
                  </a:lnTo>
                  <a:close/>
                </a:path>
                <a:path w="5189855" h="182879">
                  <a:moveTo>
                    <a:pt x="5189347" y="85471"/>
                  </a:moveTo>
                  <a:lnTo>
                    <a:pt x="5132603" y="57658"/>
                  </a:lnTo>
                  <a:lnTo>
                    <a:pt x="5014976" y="0"/>
                  </a:lnTo>
                  <a:lnTo>
                    <a:pt x="5015433" y="57899"/>
                  </a:lnTo>
                  <a:lnTo>
                    <a:pt x="3765550" y="68072"/>
                  </a:lnTo>
                  <a:lnTo>
                    <a:pt x="3766058" y="125996"/>
                  </a:lnTo>
                  <a:lnTo>
                    <a:pt x="5015903" y="115811"/>
                  </a:lnTo>
                  <a:lnTo>
                    <a:pt x="5016373" y="173736"/>
                  </a:lnTo>
                  <a:lnTo>
                    <a:pt x="5189347" y="85471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345805" y="2991992"/>
            <a:ext cx="696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5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L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38715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35"/>
              <a:t>The </a:t>
            </a:r>
            <a:r>
              <a:rPr dirty="0" spc="-35"/>
              <a:t>Pooling</a:t>
            </a:r>
            <a:r>
              <a:rPr dirty="0" spc="-225"/>
              <a:t> </a:t>
            </a:r>
            <a:r>
              <a:rPr dirty="0" spc="-90"/>
              <a:t>Operation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49957" y="4037528"/>
            <a:ext cx="7301865" cy="2029460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Used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reduce</a:t>
            </a:r>
            <a:r>
              <a:rPr dirty="0" sz="2400" spc="-25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dimensionality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25">
                <a:solidFill>
                  <a:srgbClr val="00050D"/>
                </a:solidFill>
                <a:latin typeface="Trebuchet MS"/>
                <a:cs typeface="Trebuchet MS"/>
              </a:rPr>
              <a:t>Most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common: </a:t>
            </a:r>
            <a:r>
              <a:rPr dirty="0" sz="2400" spc="25">
                <a:solidFill>
                  <a:srgbClr val="00050D"/>
                </a:solidFill>
                <a:latin typeface="Trebuchet MS"/>
                <a:cs typeface="Trebuchet MS"/>
              </a:rPr>
              <a:t>Max</a:t>
            </a:r>
            <a:r>
              <a:rPr dirty="0" sz="2400" spc="-36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pooling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590"/>
              </a:lnSpc>
              <a:spcBef>
                <a:spcPts val="183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50">
                <a:solidFill>
                  <a:srgbClr val="00050D"/>
                </a:solidFill>
                <a:latin typeface="Trebuchet MS"/>
                <a:cs typeface="Trebuchet MS"/>
              </a:rPr>
              <a:t>Makes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network </a:t>
            </a: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invariant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to </a:t>
            </a: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small</a:t>
            </a:r>
            <a:r>
              <a:rPr dirty="0" sz="2400" spc="-3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transformations,  </a:t>
            </a:r>
            <a:r>
              <a:rPr dirty="0" sz="2400" spc="-60">
                <a:solidFill>
                  <a:srgbClr val="00050D"/>
                </a:solidFill>
                <a:latin typeface="Trebuchet MS"/>
                <a:cs typeface="Trebuchet MS"/>
              </a:rPr>
              <a:t>distortions 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and</a:t>
            </a:r>
            <a:r>
              <a:rPr dirty="0" sz="2400" spc="-2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translations.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625088" y="1317625"/>
          <a:ext cx="2619375" cy="2613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240"/>
                <a:gridCol w="650240"/>
                <a:gridCol w="650240"/>
                <a:gridCol w="650239"/>
              </a:tblGrid>
              <a:tr h="650113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30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10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649986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6501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34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3BB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70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3BB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25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37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</a:tr>
              <a:tr h="6501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14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112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3BB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0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3BB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625713" y="1967738"/>
          <a:ext cx="1319530" cy="1313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240"/>
                <a:gridCol w="650240"/>
              </a:tblGrid>
              <a:tr h="649986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30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30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6501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114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112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3BBFF"/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2100" spc="25">
                          <a:solidFill>
                            <a:srgbClr val="00050D"/>
                          </a:solidFill>
                          <a:latin typeface="Trebuchet MS"/>
                          <a:cs typeface="Trebuchet MS"/>
                        </a:rPr>
                        <a:t>37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6231635" y="2537460"/>
            <a:ext cx="2400300" cy="173990"/>
          </a:xfrm>
          <a:custGeom>
            <a:avLst/>
            <a:gdLst/>
            <a:ahLst/>
            <a:cxnLst/>
            <a:rect l="l" t="t" r="r" b="b"/>
            <a:pathLst>
              <a:path w="2400300" h="173989">
                <a:moveTo>
                  <a:pt x="2226564" y="0"/>
                </a:moveTo>
                <a:lnTo>
                  <a:pt x="2226564" y="173736"/>
                </a:lnTo>
                <a:lnTo>
                  <a:pt x="2342387" y="115824"/>
                </a:lnTo>
                <a:lnTo>
                  <a:pt x="2255519" y="115824"/>
                </a:lnTo>
                <a:lnTo>
                  <a:pt x="2255519" y="57912"/>
                </a:lnTo>
                <a:lnTo>
                  <a:pt x="2342388" y="57912"/>
                </a:lnTo>
                <a:lnTo>
                  <a:pt x="2226564" y="0"/>
                </a:lnTo>
                <a:close/>
              </a:path>
              <a:path w="2400300" h="173989">
                <a:moveTo>
                  <a:pt x="2226564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226564" y="115824"/>
                </a:lnTo>
                <a:lnTo>
                  <a:pt x="2226564" y="57912"/>
                </a:lnTo>
                <a:close/>
              </a:path>
              <a:path w="2400300" h="173989">
                <a:moveTo>
                  <a:pt x="2342388" y="57912"/>
                </a:moveTo>
                <a:lnTo>
                  <a:pt x="2255519" y="57912"/>
                </a:lnTo>
                <a:lnTo>
                  <a:pt x="2255519" y="115824"/>
                </a:lnTo>
                <a:lnTo>
                  <a:pt x="2342387" y="115824"/>
                </a:lnTo>
                <a:lnTo>
                  <a:pt x="2400299" y="86867"/>
                </a:lnTo>
                <a:lnTo>
                  <a:pt x="2342388" y="5791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91478" y="2210815"/>
            <a:ext cx="160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00050D"/>
                </a:solidFill>
                <a:latin typeface="Trebuchet MS"/>
                <a:cs typeface="Trebuchet MS"/>
              </a:rPr>
              <a:t>2x2 </a:t>
            </a:r>
            <a:r>
              <a:rPr dirty="0" sz="1800" spc="15">
                <a:solidFill>
                  <a:srgbClr val="00050D"/>
                </a:solidFill>
                <a:latin typeface="Trebuchet MS"/>
                <a:cs typeface="Trebuchet MS"/>
              </a:rPr>
              <a:t>Max</a:t>
            </a:r>
            <a:r>
              <a:rPr dirty="0" sz="1800" spc="-28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Pooling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418588" y="1481327"/>
            <a:ext cx="3145790" cy="3979545"/>
            <a:chOff x="2418588" y="1481327"/>
            <a:chExt cx="3145790" cy="3979545"/>
          </a:xfrm>
        </p:grpSpPr>
        <p:sp>
          <p:nvSpPr>
            <p:cNvPr id="8" name="object 8"/>
            <p:cNvSpPr/>
            <p:nvPr/>
          </p:nvSpPr>
          <p:spPr>
            <a:xfrm>
              <a:off x="5187695" y="4893563"/>
              <a:ext cx="364236" cy="5547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81600" y="4887468"/>
              <a:ext cx="376555" cy="567055"/>
            </a:xfrm>
            <a:custGeom>
              <a:avLst/>
              <a:gdLst/>
              <a:ahLst/>
              <a:cxnLst/>
              <a:rect l="l" t="t" r="r" b="b"/>
              <a:pathLst>
                <a:path w="376554" h="567054">
                  <a:moveTo>
                    <a:pt x="0" y="566927"/>
                  </a:moveTo>
                  <a:lnTo>
                    <a:pt x="376427" y="566927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6927"/>
                  </a:lnTo>
                  <a:close/>
                </a:path>
              </a:pathLst>
            </a:custGeom>
            <a:ln w="12191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40452" y="4837175"/>
              <a:ext cx="364236" cy="553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34355" y="4831080"/>
              <a:ext cx="376555" cy="565785"/>
            </a:xfrm>
            <a:custGeom>
              <a:avLst/>
              <a:gdLst/>
              <a:ahLst/>
              <a:cxnLst/>
              <a:rect l="l" t="t" r="r" b="b"/>
              <a:pathLst>
                <a:path w="376554" h="565785">
                  <a:moveTo>
                    <a:pt x="0" y="565404"/>
                  </a:moveTo>
                  <a:lnTo>
                    <a:pt x="376427" y="565404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5404"/>
                  </a:lnTo>
                  <a:close/>
                </a:path>
              </a:pathLst>
            </a:custGeom>
            <a:ln w="12192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93208" y="4783836"/>
              <a:ext cx="364236" cy="5547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87111" y="4777739"/>
              <a:ext cx="376555" cy="567055"/>
            </a:xfrm>
            <a:custGeom>
              <a:avLst/>
              <a:gdLst/>
              <a:ahLst/>
              <a:cxnLst/>
              <a:rect l="l" t="t" r="r" b="b"/>
              <a:pathLst>
                <a:path w="376554" h="567054">
                  <a:moveTo>
                    <a:pt x="0" y="566928"/>
                  </a:moveTo>
                  <a:lnTo>
                    <a:pt x="376427" y="566928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12192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35295" y="4727448"/>
              <a:ext cx="364236" cy="5532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23104" y="4715255"/>
              <a:ext cx="391668" cy="5775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44439" y="4721351"/>
              <a:ext cx="376555" cy="565785"/>
            </a:xfrm>
            <a:custGeom>
              <a:avLst/>
              <a:gdLst/>
              <a:ahLst/>
              <a:cxnLst/>
              <a:rect l="l" t="t" r="r" b="b"/>
              <a:pathLst>
                <a:path w="376554" h="565785">
                  <a:moveTo>
                    <a:pt x="0" y="565404"/>
                  </a:moveTo>
                  <a:lnTo>
                    <a:pt x="376427" y="565404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5404"/>
                  </a:lnTo>
                  <a:close/>
                </a:path>
              </a:pathLst>
            </a:custGeom>
            <a:ln w="12191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001767" y="4669535"/>
              <a:ext cx="364236" cy="554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95672" y="4663439"/>
              <a:ext cx="376555" cy="567055"/>
            </a:xfrm>
            <a:custGeom>
              <a:avLst/>
              <a:gdLst/>
              <a:ahLst/>
              <a:cxnLst/>
              <a:rect l="l" t="t" r="r" b="b"/>
              <a:pathLst>
                <a:path w="376554" h="567054">
                  <a:moveTo>
                    <a:pt x="0" y="566928"/>
                  </a:moveTo>
                  <a:lnTo>
                    <a:pt x="376427" y="566928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12192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954523" y="4608576"/>
              <a:ext cx="364236" cy="553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48427" y="4602479"/>
              <a:ext cx="376555" cy="565785"/>
            </a:xfrm>
            <a:custGeom>
              <a:avLst/>
              <a:gdLst/>
              <a:ahLst/>
              <a:cxnLst/>
              <a:rect l="l" t="t" r="r" b="b"/>
              <a:pathLst>
                <a:path w="376554" h="565785">
                  <a:moveTo>
                    <a:pt x="0" y="565404"/>
                  </a:moveTo>
                  <a:lnTo>
                    <a:pt x="376427" y="565404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5404"/>
                  </a:lnTo>
                  <a:close/>
                </a:path>
              </a:pathLst>
            </a:custGeom>
            <a:ln w="12191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07280" y="4550663"/>
              <a:ext cx="364236" cy="554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01183" y="4544567"/>
              <a:ext cx="376555" cy="567055"/>
            </a:xfrm>
            <a:custGeom>
              <a:avLst/>
              <a:gdLst/>
              <a:ahLst/>
              <a:cxnLst/>
              <a:rect l="l" t="t" r="r" b="b"/>
              <a:pathLst>
                <a:path w="376554" h="567054">
                  <a:moveTo>
                    <a:pt x="0" y="566928"/>
                  </a:moveTo>
                  <a:lnTo>
                    <a:pt x="376427" y="566928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66928"/>
                  </a:lnTo>
                  <a:close/>
                </a:path>
              </a:pathLst>
            </a:custGeom>
            <a:ln w="12192">
              <a:solidFill>
                <a:srgbClr val="0D3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82083" y="3928872"/>
              <a:ext cx="723900" cy="1100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475988" y="3922776"/>
              <a:ext cx="736600" cy="1112520"/>
            </a:xfrm>
            <a:custGeom>
              <a:avLst/>
              <a:gdLst/>
              <a:ahLst/>
              <a:cxnLst/>
              <a:rect l="l" t="t" r="r" b="b"/>
              <a:pathLst>
                <a:path w="736600" h="1112520">
                  <a:moveTo>
                    <a:pt x="0" y="1112520"/>
                  </a:moveTo>
                  <a:lnTo>
                    <a:pt x="736091" y="1112520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112520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33316" y="3870960"/>
              <a:ext cx="725424" cy="11018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427220" y="3864863"/>
              <a:ext cx="737870" cy="1114425"/>
            </a:xfrm>
            <a:custGeom>
              <a:avLst/>
              <a:gdLst/>
              <a:ahLst/>
              <a:cxnLst/>
              <a:rect l="l" t="t" r="r" b="b"/>
              <a:pathLst>
                <a:path w="737870" h="1114425">
                  <a:moveTo>
                    <a:pt x="0" y="1114044"/>
                  </a:moveTo>
                  <a:lnTo>
                    <a:pt x="737615" y="1114044"/>
                  </a:lnTo>
                  <a:lnTo>
                    <a:pt x="737615" y="0"/>
                  </a:lnTo>
                  <a:lnTo>
                    <a:pt x="0" y="0"/>
                  </a:lnTo>
                  <a:lnTo>
                    <a:pt x="0" y="1114044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86072" y="3819144"/>
              <a:ext cx="723900" cy="1100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79976" y="3813048"/>
              <a:ext cx="736600" cy="1112520"/>
            </a:xfrm>
            <a:custGeom>
              <a:avLst/>
              <a:gdLst/>
              <a:ahLst/>
              <a:cxnLst/>
              <a:rect l="l" t="t" r="r" b="b"/>
              <a:pathLst>
                <a:path w="736600" h="1112520">
                  <a:moveTo>
                    <a:pt x="0" y="1112520"/>
                  </a:moveTo>
                  <a:lnTo>
                    <a:pt x="736091" y="1112520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112520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29683" y="3762755"/>
              <a:ext cx="723900" cy="1100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17492" y="3750563"/>
              <a:ext cx="749808" cy="11247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37304" y="3756660"/>
              <a:ext cx="736600" cy="1112520"/>
            </a:xfrm>
            <a:custGeom>
              <a:avLst/>
              <a:gdLst/>
              <a:ahLst/>
              <a:cxnLst/>
              <a:rect l="l" t="t" r="r" b="b"/>
              <a:pathLst>
                <a:path w="736600" h="1112520">
                  <a:moveTo>
                    <a:pt x="0" y="1112520"/>
                  </a:moveTo>
                  <a:lnTo>
                    <a:pt x="736091" y="1112520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112520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96155" y="3704844"/>
              <a:ext cx="723900" cy="1100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290060" y="3698748"/>
              <a:ext cx="736600" cy="1112520"/>
            </a:xfrm>
            <a:custGeom>
              <a:avLst/>
              <a:gdLst/>
              <a:ahLst/>
              <a:cxnLst/>
              <a:rect l="l" t="t" r="r" b="b"/>
              <a:pathLst>
                <a:path w="736600" h="1112520">
                  <a:moveTo>
                    <a:pt x="0" y="1112520"/>
                  </a:moveTo>
                  <a:lnTo>
                    <a:pt x="736091" y="1112520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112520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48911" y="3653027"/>
              <a:ext cx="723900" cy="1100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242816" y="3646932"/>
              <a:ext cx="736600" cy="1112520"/>
            </a:xfrm>
            <a:custGeom>
              <a:avLst/>
              <a:gdLst/>
              <a:ahLst/>
              <a:cxnLst/>
              <a:rect l="l" t="t" r="r" b="b"/>
              <a:pathLst>
                <a:path w="736600" h="1112520">
                  <a:moveTo>
                    <a:pt x="0" y="1112520"/>
                  </a:moveTo>
                  <a:lnTo>
                    <a:pt x="736091" y="1112520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112520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00144" y="3595116"/>
              <a:ext cx="723900" cy="11018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194048" y="3589020"/>
              <a:ext cx="736600" cy="1114425"/>
            </a:xfrm>
            <a:custGeom>
              <a:avLst/>
              <a:gdLst/>
              <a:ahLst/>
              <a:cxnLst/>
              <a:rect l="l" t="t" r="r" b="b"/>
              <a:pathLst>
                <a:path w="736600" h="1114425">
                  <a:moveTo>
                    <a:pt x="0" y="1114043"/>
                  </a:moveTo>
                  <a:lnTo>
                    <a:pt x="736091" y="1114043"/>
                  </a:lnTo>
                  <a:lnTo>
                    <a:pt x="736091" y="0"/>
                  </a:lnTo>
                  <a:lnTo>
                    <a:pt x="0" y="0"/>
                  </a:lnTo>
                  <a:lnTo>
                    <a:pt x="0" y="1114043"/>
                  </a:lnTo>
                  <a:close/>
                </a:path>
              </a:pathLst>
            </a:custGeom>
            <a:ln w="12192">
              <a:solidFill>
                <a:srgbClr val="003E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22904" y="2403347"/>
              <a:ext cx="1443227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16808" y="2397252"/>
              <a:ext cx="1455420" cy="2207260"/>
            </a:xfrm>
            <a:custGeom>
              <a:avLst/>
              <a:gdLst/>
              <a:ahLst/>
              <a:cxnLst/>
              <a:rect l="l" t="t" r="r" b="b"/>
              <a:pathLst>
                <a:path w="1455420" h="2207260">
                  <a:moveTo>
                    <a:pt x="0" y="2206752"/>
                  </a:moveTo>
                  <a:lnTo>
                    <a:pt x="1455419" y="2206752"/>
                  </a:lnTo>
                  <a:lnTo>
                    <a:pt x="1455419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355848" y="2327147"/>
              <a:ext cx="1443227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49752" y="2321052"/>
              <a:ext cx="1455420" cy="2207260"/>
            </a:xfrm>
            <a:custGeom>
              <a:avLst/>
              <a:gdLst/>
              <a:ahLst/>
              <a:cxnLst/>
              <a:rect l="l" t="t" r="r" b="b"/>
              <a:pathLst>
                <a:path w="1455420" h="2207260">
                  <a:moveTo>
                    <a:pt x="0" y="2206752"/>
                  </a:moveTo>
                  <a:lnTo>
                    <a:pt x="1455420" y="2206752"/>
                  </a:lnTo>
                  <a:lnTo>
                    <a:pt x="1455420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288791" y="2255519"/>
              <a:ext cx="1444752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282696" y="2249423"/>
              <a:ext cx="1457325" cy="2207260"/>
            </a:xfrm>
            <a:custGeom>
              <a:avLst/>
              <a:gdLst/>
              <a:ahLst/>
              <a:cxnLst/>
              <a:rect l="l" t="t" r="r" b="b"/>
              <a:pathLst>
                <a:path w="1457325" h="2207260">
                  <a:moveTo>
                    <a:pt x="0" y="2206752"/>
                  </a:moveTo>
                  <a:lnTo>
                    <a:pt x="1456944" y="2206752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223260" y="2179319"/>
              <a:ext cx="1443227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211068" y="2167127"/>
              <a:ext cx="1469135" cy="22189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230880" y="2173223"/>
              <a:ext cx="1455420" cy="2207260"/>
            </a:xfrm>
            <a:custGeom>
              <a:avLst/>
              <a:gdLst/>
              <a:ahLst/>
              <a:cxnLst/>
              <a:rect l="l" t="t" r="r" b="b"/>
              <a:pathLst>
                <a:path w="1455420" h="2207260">
                  <a:moveTo>
                    <a:pt x="0" y="2206752"/>
                  </a:moveTo>
                  <a:lnTo>
                    <a:pt x="1455420" y="2206752"/>
                  </a:lnTo>
                  <a:lnTo>
                    <a:pt x="1455420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9920" y="2103119"/>
              <a:ext cx="1443228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63824" y="2097023"/>
              <a:ext cx="1455420" cy="2207260"/>
            </a:xfrm>
            <a:custGeom>
              <a:avLst/>
              <a:gdLst/>
              <a:ahLst/>
              <a:cxnLst/>
              <a:rect l="l" t="t" r="r" b="b"/>
              <a:pathLst>
                <a:path w="1455420" h="2207260">
                  <a:moveTo>
                    <a:pt x="0" y="2206752"/>
                  </a:moveTo>
                  <a:lnTo>
                    <a:pt x="1455420" y="2206752"/>
                  </a:lnTo>
                  <a:lnTo>
                    <a:pt x="1455420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104388" y="2031491"/>
              <a:ext cx="1443227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98292" y="2025395"/>
              <a:ext cx="1455420" cy="2207260"/>
            </a:xfrm>
            <a:custGeom>
              <a:avLst/>
              <a:gdLst/>
              <a:ahLst/>
              <a:cxnLst/>
              <a:rect l="l" t="t" r="r" b="b"/>
              <a:pathLst>
                <a:path w="1455420" h="2207260">
                  <a:moveTo>
                    <a:pt x="0" y="2206752"/>
                  </a:moveTo>
                  <a:lnTo>
                    <a:pt x="1455420" y="2206752"/>
                  </a:lnTo>
                  <a:lnTo>
                    <a:pt x="1455420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37332" y="1955291"/>
              <a:ext cx="1443228" cy="219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31236" y="1949195"/>
              <a:ext cx="1455420" cy="2207260"/>
            </a:xfrm>
            <a:custGeom>
              <a:avLst/>
              <a:gdLst/>
              <a:ahLst/>
              <a:cxnLst/>
              <a:rect l="l" t="t" r="r" b="b"/>
              <a:pathLst>
                <a:path w="1455420" h="2207260">
                  <a:moveTo>
                    <a:pt x="0" y="2206752"/>
                  </a:moveTo>
                  <a:lnTo>
                    <a:pt x="1455419" y="2206752"/>
                  </a:lnTo>
                  <a:lnTo>
                    <a:pt x="1455419" y="0"/>
                  </a:lnTo>
                  <a:lnTo>
                    <a:pt x="0" y="0"/>
                  </a:lnTo>
                  <a:lnTo>
                    <a:pt x="0" y="2206752"/>
                  </a:lnTo>
                  <a:close/>
                </a:path>
              </a:pathLst>
            </a:custGeom>
            <a:ln w="12192">
              <a:solidFill>
                <a:srgbClr val="5A8B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595372" y="1633727"/>
              <a:ext cx="1446276" cy="21960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493264" y="1528571"/>
              <a:ext cx="1446276" cy="21960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418588" y="1481327"/>
              <a:ext cx="1446276" cy="21945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33648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0"/>
              <a:t>Putting </a:t>
            </a:r>
            <a:r>
              <a:rPr dirty="0" spc="-95"/>
              <a:t>all</a:t>
            </a:r>
            <a:r>
              <a:rPr dirty="0" spc="-315"/>
              <a:t> </a:t>
            </a:r>
            <a:r>
              <a:rPr dirty="0" spc="-110"/>
              <a:t>together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68244" y="1171702"/>
            <a:ext cx="2940050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55">
                <a:solidFill>
                  <a:srgbClr val="00050D"/>
                </a:solidFill>
                <a:latin typeface="Trebuchet MS"/>
                <a:cs typeface="Trebuchet MS"/>
              </a:rPr>
              <a:t>Input</a:t>
            </a:r>
            <a:endParaRPr sz="1800">
              <a:latin typeface="Trebuchet MS"/>
              <a:cs typeface="Trebuchet MS"/>
            </a:endParaRPr>
          </a:p>
          <a:p>
            <a:pPr marL="1200150">
              <a:lnSpc>
                <a:spcPts val="1885"/>
              </a:lnSpc>
            </a:pPr>
            <a:r>
              <a:rPr dirty="0" sz="1600" spc="-40">
                <a:solidFill>
                  <a:srgbClr val="003E88"/>
                </a:solidFill>
                <a:latin typeface="Trebuchet MS"/>
                <a:cs typeface="Trebuchet MS"/>
              </a:rPr>
              <a:t>Conv</a:t>
            </a:r>
            <a:r>
              <a:rPr dirty="0" sz="1600" spc="-110">
                <a:solidFill>
                  <a:srgbClr val="003E88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003E88"/>
                </a:solidFill>
                <a:latin typeface="Trebuchet MS"/>
                <a:cs typeface="Trebuchet MS"/>
              </a:rPr>
              <a:t>Layer</a:t>
            </a:r>
            <a:endParaRPr sz="1600">
              <a:latin typeface="Trebuchet MS"/>
              <a:cs typeface="Trebuchet MS"/>
            </a:endParaRPr>
          </a:p>
          <a:p>
            <a:pPr marL="1200150">
              <a:lnSpc>
                <a:spcPct val="100000"/>
              </a:lnSpc>
            </a:pPr>
            <a:r>
              <a:rPr dirty="0" sz="1600" spc="-45">
                <a:solidFill>
                  <a:srgbClr val="003E88"/>
                </a:solidFill>
                <a:latin typeface="Trebuchet MS"/>
                <a:cs typeface="Trebuchet MS"/>
              </a:rPr>
              <a:t>Non-Linear</a:t>
            </a:r>
            <a:r>
              <a:rPr dirty="0" sz="1600" spc="-175">
                <a:solidFill>
                  <a:srgbClr val="003E88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003E88"/>
                </a:solidFill>
                <a:latin typeface="Trebuchet MS"/>
                <a:cs typeface="Trebuchet MS"/>
              </a:rPr>
              <a:t>Function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18964" y="2803093"/>
            <a:ext cx="175196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solidFill>
                  <a:srgbClr val="003E88"/>
                </a:solidFill>
                <a:latin typeface="Trebuchet MS"/>
                <a:cs typeface="Trebuchet MS"/>
              </a:rPr>
              <a:t>Pooling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40">
                <a:solidFill>
                  <a:srgbClr val="003E88"/>
                </a:solidFill>
                <a:latin typeface="Trebuchet MS"/>
                <a:cs typeface="Trebuchet MS"/>
              </a:rPr>
              <a:t>Conv</a:t>
            </a:r>
            <a:r>
              <a:rPr dirty="0" sz="1600" spc="-110">
                <a:solidFill>
                  <a:srgbClr val="003E88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003E88"/>
                </a:solidFill>
                <a:latin typeface="Trebuchet MS"/>
                <a:cs typeface="Trebuchet MS"/>
              </a:rPr>
              <a:t>Layer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00" spc="-45">
                <a:solidFill>
                  <a:srgbClr val="003E88"/>
                </a:solidFill>
                <a:latin typeface="Trebuchet MS"/>
                <a:cs typeface="Trebuchet MS"/>
              </a:rPr>
              <a:t>Non-Linear</a:t>
            </a:r>
            <a:r>
              <a:rPr dirty="0" sz="1600" spc="-175">
                <a:solidFill>
                  <a:srgbClr val="003E88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003E88"/>
                </a:solidFill>
                <a:latin typeface="Trebuchet MS"/>
                <a:cs typeface="Trebuchet MS"/>
              </a:rPr>
              <a:t>Function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57291" y="3805554"/>
            <a:ext cx="656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0D3444"/>
                </a:solidFill>
                <a:latin typeface="Trebuchet MS"/>
                <a:cs typeface="Trebuchet MS"/>
              </a:rPr>
              <a:t>P</a:t>
            </a:r>
            <a:r>
              <a:rPr dirty="0" sz="1600" spc="-25">
                <a:solidFill>
                  <a:srgbClr val="0D3444"/>
                </a:solidFill>
                <a:latin typeface="Trebuchet MS"/>
                <a:cs typeface="Trebuchet MS"/>
              </a:rPr>
              <a:t>oo</a:t>
            </a:r>
            <a:r>
              <a:rPr dirty="0" sz="1600" spc="-90">
                <a:solidFill>
                  <a:srgbClr val="0D3444"/>
                </a:solidFill>
                <a:latin typeface="Trebuchet MS"/>
                <a:cs typeface="Trebuchet MS"/>
              </a:rPr>
              <a:t>l</a:t>
            </a:r>
            <a:r>
              <a:rPr dirty="0" sz="1600" spc="-75">
                <a:solidFill>
                  <a:srgbClr val="0D3444"/>
                </a:solidFill>
                <a:latin typeface="Trebuchet MS"/>
                <a:cs typeface="Trebuchet MS"/>
              </a:rPr>
              <a:t>i</a:t>
            </a:r>
            <a:r>
              <a:rPr dirty="0" sz="1600" spc="-15">
                <a:solidFill>
                  <a:srgbClr val="0D3444"/>
                </a:solidFill>
                <a:latin typeface="Trebuchet MS"/>
                <a:cs typeface="Trebuchet MS"/>
              </a:rPr>
              <a:t>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259838" y="5114544"/>
            <a:ext cx="5018405" cy="567690"/>
            <a:chOff x="2259838" y="5114544"/>
            <a:chExt cx="5018405" cy="567690"/>
          </a:xfrm>
        </p:grpSpPr>
        <p:sp>
          <p:nvSpPr>
            <p:cNvPr id="62" name="object 62"/>
            <p:cNvSpPr/>
            <p:nvPr/>
          </p:nvSpPr>
          <p:spPr>
            <a:xfrm>
              <a:off x="2269998" y="5392674"/>
              <a:ext cx="3378835" cy="279400"/>
            </a:xfrm>
            <a:custGeom>
              <a:avLst/>
              <a:gdLst/>
              <a:ahLst/>
              <a:cxnLst/>
              <a:rect l="l" t="t" r="r" b="b"/>
              <a:pathLst>
                <a:path w="3378835" h="279400">
                  <a:moveTo>
                    <a:pt x="3378707" y="0"/>
                  </a:moveTo>
                  <a:lnTo>
                    <a:pt x="3376880" y="54256"/>
                  </a:lnTo>
                  <a:lnTo>
                    <a:pt x="3371897" y="98583"/>
                  </a:lnTo>
                  <a:lnTo>
                    <a:pt x="3364509" y="128480"/>
                  </a:lnTo>
                  <a:lnTo>
                    <a:pt x="3355466" y="139445"/>
                  </a:lnTo>
                  <a:lnTo>
                    <a:pt x="1712594" y="139445"/>
                  </a:lnTo>
                  <a:lnTo>
                    <a:pt x="1703552" y="150404"/>
                  </a:lnTo>
                  <a:lnTo>
                    <a:pt x="1696164" y="180289"/>
                  </a:lnTo>
                  <a:lnTo>
                    <a:pt x="1691181" y="224613"/>
                  </a:lnTo>
                  <a:lnTo>
                    <a:pt x="1689353" y="278891"/>
                  </a:lnTo>
                  <a:lnTo>
                    <a:pt x="1687526" y="224613"/>
                  </a:lnTo>
                  <a:lnTo>
                    <a:pt x="1682543" y="180289"/>
                  </a:lnTo>
                  <a:lnTo>
                    <a:pt x="1675155" y="150404"/>
                  </a:lnTo>
                  <a:lnTo>
                    <a:pt x="1666113" y="139445"/>
                  </a:lnTo>
                  <a:lnTo>
                    <a:pt x="23240" y="139445"/>
                  </a:lnTo>
                  <a:lnTo>
                    <a:pt x="14198" y="128480"/>
                  </a:lnTo>
                  <a:lnTo>
                    <a:pt x="6810" y="98583"/>
                  </a:lnTo>
                  <a:lnTo>
                    <a:pt x="1827" y="54256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648705" y="5114544"/>
              <a:ext cx="1629410" cy="114300"/>
            </a:xfrm>
            <a:custGeom>
              <a:avLst/>
              <a:gdLst/>
              <a:ahLst/>
              <a:cxnLst/>
              <a:rect l="l" t="t" r="r" b="b"/>
              <a:pathLst>
                <a:path w="1629409" h="114300">
                  <a:moveTo>
                    <a:pt x="1514728" y="0"/>
                  </a:moveTo>
                  <a:lnTo>
                    <a:pt x="1514728" y="114299"/>
                  </a:lnTo>
                  <a:lnTo>
                    <a:pt x="1590928" y="76199"/>
                  </a:lnTo>
                  <a:lnTo>
                    <a:pt x="1533778" y="76199"/>
                  </a:lnTo>
                  <a:lnTo>
                    <a:pt x="1533778" y="38099"/>
                  </a:lnTo>
                  <a:lnTo>
                    <a:pt x="1590928" y="38099"/>
                  </a:lnTo>
                  <a:lnTo>
                    <a:pt x="1514728" y="0"/>
                  </a:lnTo>
                  <a:close/>
                </a:path>
                <a:path w="1629409" h="114300">
                  <a:moveTo>
                    <a:pt x="1514728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1514728" y="76199"/>
                  </a:lnTo>
                  <a:lnTo>
                    <a:pt x="1514728" y="38099"/>
                  </a:lnTo>
                  <a:close/>
                </a:path>
                <a:path w="1629409" h="114300">
                  <a:moveTo>
                    <a:pt x="1590928" y="38099"/>
                  </a:moveTo>
                  <a:lnTo>
                    <a:pt x="1533778" y="38099"/>
                  </a:lnTo>
                  <a:lnTo>
                    <a:pt x="1533778" y="76199"/>
                  </a:lnTo>
                  <a:lnTo>
                    <a:pt x="1590928" y="76199"/>
                  </a:lnTo>
                  <a:lnTo>
                    <a:pt x="1629028" y="57149"/>
                  </a:lnTo>
                  <a:lnTo>
                    <a:pt x="1590928" y="38099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257291" y="4049395"/>
            <a:ext cx="1751964" cy="1106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solidFill>
                  <a:srgbClr val="0D3444"/>
                </a:solidFill>
                <a:latin typeface="Trebuchet MS"/>
                <a:cs typeface="Trebuchet MS"/>
              </a:rPr>
              <a:t>Conv</a:t>
            </a:r>
            <a:r>
              <a:rPr dirty="0" sz="1600" spc="-110">
                <a:solidFill>
                  <a:srgbClr val="0D3444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0D3444"/>
                </a:solidFill>
                <a:latin typeface="Trebuchet MS"/>
                <a:cs typeface="Trebuchet MS"/>
              </a:rPr>
              <a:t>Layer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00" spc="-45">
                <a:solidFill>
                  <a:srgbClr val="0D3444"/>
                </a:solidFill>
                <a:latin typeface="Trebuchet MS"/>
                <a:cs typeface="Trebuchet MS"/>
              </a:rPr>
              <a:t>Non-Linear</a:t>
            </a:r>
            <a:r>
              <a:rPr dirty="0" sz="1600" spc="-145">
                <a:solidFill>
                  <a:srgbClr val="0D3444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0D3444"/>
                </a:solidFill>
                <a:latin typeface="Trebuchet MS"/>
                <a:cs typeface="Trebuchet MS"/>
              </a:rPr>
              <a:t>Function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rebuchet MS"/>
              <a:cs typeface="Trebuchet MS"/>
            </a:endParaRPr>
          </a:p>
          <a:p>
            <a:pPr marL="720090">
              <a:lnSpc>
                <a:spcPct val="100000"/>
              </a:lnSpc>
            </a:pPr>
            <a:r>
              <a:rPr dirty="0" sz="1800" spc="-85">
                <a:solidFill>
                  <a:srgbClr val="00050D"/>
                </a:solidFill>
                <a:latin typeface="Trebuchet MS"/>
                <a:cs typeface="Trebuchet MS"/>
              </a:rPr>
              <a:t>Flatten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74975" y="5758688"/>
            <a:ext cx="196786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solidFill>
                  <a:srgbClr val="0D3444"/>
                </a:solidFill>
                <a:latin typeface="Trebuchet MS"/>
                <a:cs typeface="Trebuchet MS"/>
              </a:rPr>
              <a:t>Feature</a:t>
            </a:r>
            <a:r>
              <a:rPr dirty="0" sz="2000" spc="-170">
                <a:solidFill>
                  <a:srgbClr val="0D3444"/>
                </a:solidFill>
                <a:latin typeface="Trebuchet MS"/>
                <a:cs typeface="Trebuchet MS"/>
              </a:rPr>
              <a:t> </a:t>
            </a:r>
            <a:r>
              <a:rPr dirty="0" sz="2000" spc="-95">
                <a:solidFill>
                  <a:srgbClr val="0D3444"/>
                </a:solidFill>
                <a:latin typeface="Trebuchet MS"/>
                <a:cs typeface="Trebuchet MS"/>
              </a:rPr>
              <a:t>extraction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165592" y="2948939"/>
            <a:ext cx="160020" cy="1658620"/>
            <a:chOff x="8165592" y="2948939"/>
            <a:chExt cx="160020" cy="1658620"/>
          </a:xfrm>
        </p:grpSpPr>
        <p:sp>
          <p:nvSpPr>
            <p:cNvPr id="67" name="object 67"/>
            <p:cNvSpPr/>
            <p:nvPr/>
          </p:nvSpPr>
          <p:spPr>
            <a:xfrm>
              <a:off x="8171688" y="2955035"/>
              <a:ext cx="147955" cy="1645920"/>
            </a:xfrm>
            <a:custGeom>
              <a:avLst/>
              <a:gdLst/>
              <a:ahLst/>
              <a:cxnLst/>
              <a:rect l="l" t="t" r="r" b="b"/>
              <a:pathLst>
                <a:path w="147954" h="1645920">
                  <a:moveTo>
                    <a:pt x="147827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147827" y="1645920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171688" y="2955035"/>
              <a:ext cx="147955" cy="1645920"/>
            </a:xfrm>
            <a:custGeom>
              <a:avLst/>
              <a:gdLst/>
              <a:ahLst/>
              <a:cxnLst/>
              <a:rect l="l" t="t" r="r" b="b"/>
              <a:pathLst>
                <a:path w="147954" h="1645920">
                  <a:moveTo>
                    <a:pt x="0" y="1645920"/>
                  </a:moveTo>
                  <a:lnTo>
                    <a:pt x="147827" y="1645920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645920"/>
                  </a:lnTo>
                  <a:close/>
                </a:path>
              </a:pathLst>
            </a:custGeom>
            <a:ln w="12191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/>
          <p:nvPr/>
        </p:nvSpPr>
        <p:spPr>
          <a:xfrm>
            <a:off x="7576566" y="3747515"/>
            <a:ext cx="516890" cy="114300"/>
          </a:xfrm>
          <a:custGeom>
            <a:avLst/>
            <a:gdLst/>
            <a:ahLst/>
            <a:cxnLst/>
            <a:rect l="l" t="t" r="r" b="b"/>
            <a:pathLst>
              <a:path w="516890" h="114300">
                <a:moveTo>
                  <a:pt x="402208" y="0"/>
                </a:moveTo>
                <a:lnTo>
                  <a:pt x="402208" y="114299"/>
                </a:lnTo>
                <a:lnTo>
                  <a:pt x="478408" y="76199"/>
                </a:lnTo>
                <a:lnTo>
                  <a:pt x="421258" y="76199"/>
                </a:lnTo>
                <a:lnTo>
                  <a:pt x="421258" y="38099"/>
                </a:lnTo>
                <a:lnTo>
                  <a:pt x="478408" y="38099"/>
                </a:lnTo>
                <a:lnTo>
                  <a:pt x="402208" y="0"/>
                </a:lnTo>
                <a:close/>
              </a:path>
              <a:path w="516890" h="114300">
                <a:moveTo>
                  <a:pt x="40220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2208" y="76199"/>
                </a:lnTo>
                <a:lnTo>
                  <a:pt x="402208" y="38099"/>
                </a:lnTo>
                <a:close/>
              </a:path>
              <a:path w="516890" h="114300">
                <a:moveTo>
                  <a:pt x="478408" y="38099"/>
                </a:moveTo>
                <a:lnTo>
                  <a:pt x="421258" y="38099"/>
                </a:lnTo>
                <a:lnTo>
                  <a:pt x="421258" y="76199"/>
                </a:lnTo>
                <a:lnTo>
                  <a:pt x="478408" y="76199"/>
                </a:lnTo>
                <a:lnTo>
                  <a:pt x="516508" y="57149"/>
                </a:lnTo>
                <a:lnTo>
                  <a:pt x="478408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407145" y="3747515"/>
            <a:ext cx="516890" cy="114300"/>
          </a:xfrm>
          <a:custGeom>
            <a:avLst/>
            <a:gdLst/>
            <a:ahLst/>
            <a:cxnLst/>
            <a:rect l="l" t="t" r="r" b="b"/>
            <a:pathLst>
              <a:path w="516890" h="114300">
                <a:moveTo>
                  <a:pt x="402208" y="0"/>
                </a:moveTo>
                <a:lnTo>
                  <a:pt x="402208" y="114299"/>
                </a:lnTo>
                <a:lnTo>
                  <a:pt x="478408" y="76199"/>
                </a:lnTo>
                <a:lnTo>
                  <a:pt x="421258" y="76199"/>
                </a:lnTo>
                <a:lnTo>
                  <a:pt x="421258" y="38099"/>
                </a:lnTo>
                <a:lnTo>
                  <a:pt x="478408" y="38099"/>
                </a:lnTo>
                <a:lnTo>
                  <a:pt x="402208" y="0"/>
                </a:lnTo>
                <a:close/>
              </a:path>
              <a:path w="516890" h="114300">
                <a:moveTo>
                  <a:pt x="40220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2208" y="76199"/>
                </a:lnTo>
                <a:lnTo>
                  <a:pt x="402208" y="38099"/>
                </a:lnTo>
                <a:close/>
              </a:path>
              <a:path w="516890" h="114300">
                <a:moveTo>
                  <a:pt x="478408" y="38099"/>
                </a:moveTo>
                <a:lnTo>
                  <a:pt x="421258" y="38099"/>
                </a:lnTo>
                <a:lnTo>
                  <a:pt x="421258" y="76199"/>
                </a:lnTo>
                <a:lnTo>
                  <a:pt x="478408" y="76199"/>
                </a:lnTo>
                <a:lnTo>
                  <a:pt x="516508" y="57149"/>
                </a:lnTo>
                <a:lnTo>
                  <a:pt x="478408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7310628" y="2196083"/>
            <a:ext cx="3694429" cy="3485515"/>
            <a:chOff x="7310628" y="2196083"/>
            <a:chExt cx="3694429" cy="3485515"/>
          </a:xfrm>
        </p:grpSpPr>
        <p:sp>
          <p:nvSpPr>
            <p:cNvPr id="72" name="object 72"/>
            <p:cNvSpPr/>
            <p:nvPr/>
          </p:nvSpPr>
          <p:spPr>
            <a:xfrm>
              <a:off x="7363968" y="2202179"/>
              <a:ext cx="147955" cy="3234055"/>
            </a:xfrm>
            <a:custGeom>
              <a:avLst/>
              <a:gdLst/>
              <a:ahLst/>
              <a:cxnLst/>
              <a:rect l="l" t="t" r="r" b="b"/>
              <a:pathLst>
                <a:path w="147954" h="3234054">
                  <a:moveTo>
                    <a:pt x="147827" y="0"/>
                  </a:moveTo>
                  <a:lnTo>
                    <a:pt x="0" y="0"/>
                  </a:lnTo>
                  <a:lnTo>
                    <a:pt x="0" y="3233928"/>
                  </a:lnTo>
                  <a:lnTo>
                    <a:pt x="147827" y="323392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363968" y="2202179"/>
              <a:ext cx="147955" cy="3234055"/>
            </a:xfrm>
            <a:custGeom>
              <a:avLst/>
              <a:gdLst/>
              <a:ahLst/>
              <a:cxnLst/>
              <a:rect l="l" t="t" r="r" b="b"/>
              <a:pathLst>
                <a:path w="147954" h="3234054">
                  <a:moveTo>
                    <a:pt x="0" y="3233928"/>
                  </a:moveTo>
                  <a:lnTo>
                    <a:pt x="147827" y="3233928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3233928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320534" y="5392673"/>
              <a:ext cx="3674745" cy="279400"/>
            </a:xfrm>
            <a:custGeom>
              <a:avLst/>
              <a:gdLst/>
              <a:ahLst/>
              <a:cxnLst/>
              <a:rect l="l" t="t" r="r" b="b"/>
              <a:pathLst>
                <a:path w="3674745" h="279400">
                  <a:moveTo>
                    <a:pt x="3674364" y="0"/>
                  </a:moveTo>
                  <a:lnTo>
                    <a:pt x="3672536" y="54256"/>
                  </a:lnTo>
                  <a:lnTo>
                    <a:pt x="3667553" y="98583"/>
                  </a:lnTo>
                  <a:lnTo>
                    <a:pt x="3660165" y="128480"/>
                  </a:lnTo>
                  <a:lnTo>
                    <a:pt x="3651123" y="139445"/>
                  </a:lnTo>
                  <a:lnTo>
                    <a:pt x="1860423" y="139445"/>
                  </a:lnTo>
                  <a:lnTo>
                    <a:pt x="1851380" y="150404"/>
                  </a:lnTo>
                  <a:lnTo>
                    <a:pt x="1843992" y="180289"/>
                  </a:lnTo>
                  <a:lnTo>
                    <a:pt x="1839009" y="224613"/>
                  </a:lnTo>
                  <a:lnTo>
                    <a:pt x="1837182" y="278891"/>
                  </a:lnTo>
                  <a:lnTo>
                    <a:pt x="1835354" y="224613"/>
                  </a:lnTo>
                  <a:lnTo>
                    <a:pt x="1830371" y="180289"/>
                  </a:lnTo>
                  <a:lnTo>
                    <a:pt x="1822983" y="150404"/>
                  </a:lnTo>
                  <a:lnTo>
                    <a:pt x="1813941" y="139445"/>
                  </a:lnTo>
                  <a:lnTo>
                    <a:pt x="23241" y="139445"/>
                  </a:lnTo>
                  <a:lnTo>
                    <a:pt x="14198" y="128480"/>
                  </a:lnTo>
                  <a:lnTo>
                    <a:pt x="6810" y="98583"/>
                  </a:lnTo>
                  <a:lnTo>
                    <a:pt x="1827" y="54256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0142220" y="335584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4" h="299085">
                  <a:moveTo>
                    <a:pt x="150113" y="0"/>
                  </a:moveTo>
                  <a:lnTo>
                    <a:pt x="102656" y="7620"/>
                  </a:lnTo>
                  <a:lnTo>
                    <a:pt x="61447" y="28834"/>
                  </a:lnTo>
                  <a:lnTo>
                    <a:pt x="28955" y="61173"/>
                  </a:lnTo>
                  <a:lnTo>
                    <a:pt x="7650" y="102168"/>
                  </a:lnTo>
                  <a:lnTo>
                    <a:pt x="0" y="149351"/>
                  </a:lnTo>
                  <a:lnTo>
                    <a:pt x="7650" y="196535"/>
                  </a:lnTo>
                  <a:lnTo>
                    <a:pt x="28955" y="237530"/>
                  </a:lnTo>
                  <a:lnTo>
                    <a:pt x="61447" y="269869"/>
                  </a:lnTo>
                  <a:lnTo>
                    <a:pt x="102656" y="291083"/>
                  </a:lnTo>
                  <a:lnTo>
                    <a:pt x="150113" y="298703"/>
                  </a:lnTo>
                  <a:lnTo>
                    <a:pt x="197571" y="291083"/>
                  </a:lnTo>
                  <a:lnTo>
                    <a:pt x="238780" y="269869"/>
                  </a:lnTo>
                  <a:lnTo>
                    <a:pt x="271272" y="237530"/>
                  </a:lnTo>
                  <a:lnTo>
                    <a:pt x="292577" y="196535"/>
                  </a:lnTo>
                  <a:lnTo>
                    <a:pt x="300227" y="149351"/>
                  </a:lnTo>
                  <a:lnTo>
                    <a:pt x="292577" y="102168"/>
                  </a:lnTo>
                  <a:lnTo>
                    <a:pt x="271272" y="61173"/>
                  </a:lnTo>
                  <a:lnTo>
                    <a:pt x="238780" y="28834"/>
                  </a:lnTo>
                  <a:lnTo>
                    <a:pt x="197571" y="7620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0142220" y="335584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4" h="299085">
                  <a:moveTo>
                    <a:pt x="0" y="149351"/>
                  </a:moveTo>
                  <a:lnTo>
                    <a:pt x="7650" y="102168"/>
                  </a:lnTo>
                  <a:lnTo>
                    <a:pt x="28955" y="61173"/>
                  </a:lnTo>
                  <a:lnTo>
                    <a:pt x="61447" y="28834"/>
                  </a:lnTo>
                  <a:lnTo>
                    <a:pt x="102656" y="7620"/>
                  </a:lnTo>
                  <a:lnTo>
                    <a:pt x="150113" y="0"/>
                  </a:lnTo>
                  <a:lnTo>
                    <a:pt x="197571" y="7620"/>
                  </a:lnTo>
                  <a:lnTo>
                    <a:pt x="238780" y="28834"/>
                  </a:lnTo>
                  <a:lnTo>
                    <a:pt x="271272" y="61173"/>
                  </a:lnTo>
                  <a:lnTo>
                    <a:pt x="292577" y="102168"/>
                  </a:lnTo>
                  <a:lnTo>
                    <a:pt x="300227" y="149351"/>
                  </a:lnTo>
                  <a:lnTo>
                    <a:pt x="292577" y="196535"/>
                  </a:lnTo>
                  <a:lnTo>
                    <a:pt x="271272" y="237530"/>
                  </a:lnTo>
                  <a:lnTo>
                    <a:pt x="238780" y="269869"/>
                  </a:lnTo>
                  <a:lnTo>
                    <a:pt x="197571" y="291083"/>
                  </a:lnTo>
                  <a:lnTo>
                    <a:pt x="150113" y="298703"/>
                  </a:lnTo>
                  <a:lnTo>
                    <a:pt x="102656" y="291083"/>
                  </a:lnTo>
                  <a:lnTo>
                    <a:pt x="61447" y="269869"/>
                  </a:lnTo>
                  <a:lnTo>
                    <a:pt x="28955" y="237530"/>
                  </a:lnTo>
                  <a:lnTo>
                    <a:pt x="7650" y="196535"/>
                  </a:lnTo>
                  <a:lnTo>
                    <a:pt x="0" y="149351"/>
                  </a:lnTo>
                  <a:close/>
                </a:path>
              </a:pathLst>
            </a:custGeom>
            <a:ln w="12191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443210" y="3448811"/>
              <a:ext cx="454659" cy="114300"/>
            </a:xfrm>
            <a:custGeom>
              <a:avLst/>
              <a:gdLst/>
              <a:ahLst/>
              <a:cxnLst/>
              <a:rect l="l" t="t" r="r" b="b"/>
              <a:pathLst>
                <a:path w="454659" h="114300">
                  <a:moveTo>
                    <a:pt x="340360" y="0"/>
                  </a:moveTo>
                  <a:lnTo>
                    <a:pt x="340360" y="114300"/>
                  </a:lnTo>
                  <a:lnTo>
                    <a:pt x="416560" y="76200"/>
                  </a:lnTo>
                  <a:lnTo>
                    <a:pt x="359410" y="76200"/>
                  </a:lnTo>
                  <a:lnTo>
                    <a:pt x="359410" y="38100"/>
                  </a:lnTo>
                  <a:lnTo>
                    <a:pt x="416560" y="38100"/>
                  </a:lnTo>
                  <a:lnTo>
                    <a:pt x="340360" y="0"/>
                  </a:lnTo>
                  <a:close/>
                </a:path>
                <a:path w="454659" h="114300">
                  <a:moveTo>
                    <a:pt x="3403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40360" y="76200"/>
                  </a:lnTo>
                  <a:lnTo>
                    <a:pt x="340360" y="38100"/>
                  </a:lnTo>
                  <a:close/>
                </a:path>
                <a:path w="454659" h="114300">
                  <a:moveTo>
                    <a:pt x="416560" y="38100"/>
                  </a:moveTo>
                  <a:lnTo>
                    <a:pt x="359410" y="38100"/>
                  </a:lnTo>
                  <a:lnTo>
                    <a:pt x="359410" y="76200"/>
                  </a:lnTo>
                  <a:lnTo>
                    <a:pt x="416560" y="76200"/>
                  </a:lnTo>
                  <a:lnTo>
                    <a:pt x="454660" y="57150"/>
                  </a:lnTo>
                  <a:lnTo>
                    <a:pt x="416560" y="38100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142220" y="395782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4" h="299085">
                  <a:moveTo>
                    <a:pt x="150113" y="0"/>
                  </a:moveTo>
                  <a:lnTo>
                    <a:pt x="102656" y="7619"/>
                  </a:lnTo>
                  <a:lnTo>
                    <a:pt x="61447" y="28834"/>
                  </a:lnTo>
                  <a:lnTo>
                    <a:pt x="28955" y="61173"/>
                  </a:lnTo>
                  <a:lnTo>
                    <a:pt x="7650" y="102168"/>
                  </a:lnTo>
                  <a:lnTo>
                    <a:pt x="0" y="149352"/>
                  </a:lnTo>
                  <a:lnTo>
                    <a:pt x="7650" y="196535"/>
                  </a:lnTo>
                  <a:lnTo>
                    <a:pt x="28955" y="237530"/>
                  </a:lnTo>
                  <a:lnTo>
                    <a:pt x="61447" y="269869"/>
                  </a:lnTo>
                  <a:lnTo>
                    <a:pt x="102656" y="291084"/>
                  </a:lnTo>
                  <a:lnTo>
                    <a:pt x="150113" y="298704"/>
                  </a:lnTo>
                  <a:lnTo>
                    <a:pt x="197571" y="291084"/>
                  </a:lnTo>
                  <a:lnTo>
                    <a:pt x="238780" y="269869"/>
                  </a:lnTo>
                  <a:lnTo>
                    <a:pt x="271272" y="237530"/>
                  </a:lnTo>
                  <a:lnTo>
                    <a:pt x="292577" y="196535"/>
                  </a:lnTo>
                  <a:lnTo>
                    <a:pt x="300227" y="149352"/>
                  </a:lnTo>
                  <a:lnTo>
                    <a:pt x="292577" y="102168"/>
                  </a:lnTo>
                  <a:lnTo>
                    <a:pt x="271272" y="61173"/>
                  </a:lnTo>
                  <a:lnTo>
                    <a:pt x="238780" y="28834"/>
                  </a:lnTo>
                  <a:lnTo>
                    <a:pt x="197571" y="7619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142220" y="395782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4" h="299085">
                  <a:moveTo>
                    <a:pt x="0" y="149352"/>
                  </a:moveTo>
                  <a:lnTo>
                    <a:pt x="7650" y="102168"/>
                  </a:lnTo>
                  <a:lnTo>
                    <a:pt x="28955" y="61173"/>
                  </a:lnTo>
                  <a:lnTo>
                    <a:pt x="61447" y="28834"/>
                  </a:lnTo>
                  <a:lnTo>
                    <a:pt x="102656" y="7619"/>
                  </a:lnTo>
                  <a:lnTo>
                    <a:pt x="150113" y="0"/>
                  </a:lnTo>
                  <a:lnTo>
                    <a:pt x="197571" y="7619"/>
                  </a:lnTo>
                  <a:lnTo>
                    <a:pt x="238780" y="28834"/>
                  </a:lnTo>
                  <a:lnTo>
                    <a:pt x="271272" y="61173"/>
                  </a:lnTo>
                  <a:lnTo>
                    <a:pt x="292577" y="102168"/>
                  </a:lnTo>
                  <a:lnTo>
                    <a:pt x="300227" y="149352"/>
                  </a:lnTo>
                  <a:lnTo>
                    <a:pt x="292577" y="196535"/>
                  </a:lnTo>
                  <a:lnTo>
                    <a:pt x="271272" y="237530"/>
                  </a:lnTo>
                  <a:lnTo>
                    <a:pt x="238780" y="269869"/>
                  </a:lnTo>
                  <a:lnTo>
                    <a:pt x="197571" y="291084"/>
                  </a:lnTo>
                  <a:lnTo>
                    <a:pt x="150113" y="298704"/>
                  </a:lnTo>
                  <a:lnTo>
                    <a:pt x="102656" y="291084"/>
                  </a:lnTo>
                  <a:lnTo>
                    <a:pt x="61447" y="269869"/>
                  </a:lnTo>
                  <a:lnTo>
                    <a:pt x="28955" y="237530"/>
                  </a:lnTo>
                  <a:lnTo>
                    <a:pt x="7650" y="196535"/>
                  </a:lnTo>
                  <a:lnTo>
                    <a:pt x="0" y="149352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0443210" y="4050791"/>
              <a:ext cx="454659" cy="114300"/>
            </a:xfrm>
            <a:custGeom>
              <a:avLst/>
              <a:gdLst/>
              <a:ahLst/>
              <a:cxnLst/>
              <a:rect l="l" t="t" r="r" b="b"/>
              <a:pathLst>
                <a:path w="454659" h="114300">
                  <a:moveTo>
                    <a:pt x="340360" y="0"/>
                  </a:moveTo>
                  <a:lnTo>
                    <a:pt x="340360" y="114299"/>
                  </a:lnTo>
                  <a:lnTo>
                    <a:pt x="416560" y="76199"/>
                  </a:lnTo>
                  <a:lnTo>
                    <a:pt x="359410" y="76199"/>
                  </a:lnTo>
                  <a:lnTo>
                    <a:pt x="359410" y="38099"/>
                  </a:lnTo>
                  <a:lnTo>
                    <a:pt x="416560" y="38099"/>
                  </a:lnTo>
                  <a:lnTo>
                    <a:pt x="340360" y="0"/>
                  </a:lnTo>
                  <a:close/>
                </a:path>
                <a:path w="454659" h="114300">
                  <a:moveTo>
                    <a:pt x="340360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340360" y="76199"/>
                  </a:lnTo>
                  <a:lnTo>
                    <a:pt x="340360" y="38099"/>
                  </a:lnTo>
                  <a:close/>
                </a:path>
                <a:path w="454659" h="114300">
                  <a:moveTo>
                    <a:pt x="416560" y="38099"/>
                  </a:moveTo>
                  <a:lnTo>
                    <a:pt x="359410" y="38099"/>
                  </a:lnTo>
                  <a:lnTo>
                    <a:pt x="359410" y="76199"/>
                  </a:lnTo>
                  <a:lnTo>
                    <a:pt x="416560" y="76199"/>
                  </a:lnTo>
                  <a:lnTo>
                    <a:pt x="454660" y="57149"/>
                  </a:lnTo>
                  <a:lnTo>
                    <a:pt x="416560" y="38099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9009633" y="3399790"/>
            <a:ext cx="3289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35">
                <a:solidFill>
                  <a:srgbClr val="00050D"/>
                </a:solidFill>
                <a:latin typeface="Trebuchet MS"/>
                <a:cs typeface="Trebuchet MS"/>
              </a:rPr>
              <a:t>…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9451085" y="3747515"/>
            <a:ext cx="516890" cy="114300"/>
          </a:xfrm>
          <a:custGeom>
            <a:avLst/>
            <a:gdLst/>
            <a:ahLst/>
            <a:cxnLst/>
            <a:rect l="l" t="t" r="r" b="b"/>
            <a:pathLst>
              <a:path w="516890" h="114300">
                <a:moveTo>
                  <a:pt x="402209" y="0"/>
                </a:moveTo>
                <a:lnTo>
                  <a:pt x="402209" y="114299"/>
                </a:lnTo>
                <a:lnTo>
                  <a:pt x="478409" y="76199"/>
                </a:lnTo>
                <a:lnTo>
                  <a:pt x="421259" y="76199"/>
                </a:lnTo>
                <a:lnTo>
                  <a:pt x="421259" y="38099"/>
                </a:lnTo>
                <a:lnTo>
                  <a:pt x="478409" y="38099"/>
                </a:lnTo>
                <a:lnTo>
                  <a:pt x="402209" y="0"/>
                </a:lnTo>
                <a:close/>
              </a:path>
              <a:path w="516890" h="114300">
                <a:moveTo>
                  <a:pt x="40220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2209" y="76199"/>
                </a:lnTo>
                <a:lnTo>
                  <a:pt x="402209" y="38099"/>
                </a:lnTo>
                <a:close/>
              </a:path>
              <a:path w="516890" h="114300">
                <a:moveTo>
                  <a:pt x="478409" y="38099"/>
                </a:moveTo>
                <a:lnTo>
                  <a:pt x="421259" y="38099"/>
                </a:lnTo>
                <a:lnTo>
                  <a:pt x="421259" y="76199"/>
                </a:lnTo>
                <a:lnTo>
                  <a:pt x="478409" y="76199"/>
                </a:lnTo>
                <a:lnTo>
                  <a:pt x="516509" y="57149"/>
                </a:lnTo>
                <a:lnTo>
                  <a:pt x="478409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424418" y="5758688"/>
            <a:ext cx="14528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5">
                <a:solidFill>
                  <a:srgbClr val="0D3444"/>
                </a:solidFill>
                <a:latin typeface="Trebuchet MS"/>
                <a:cs typeface="Trebuchet MS"/>
              </a:rPr>
              <a:t>Classification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787131" y="1891029"/>
            <a:ext cx="2229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171717"/>
                </a:solidFill>
                <a:latin typeface="Trebuchet MS"/>
                <a:cs typeface="Trebuchet MS"/>
              </a:rPr>
              <a:t>Fully </a:t>
            </a:r>
            <a:r>
              <a:rPr dirty="0" sz="1800" spc="-50">
                <a:solidFill>
                  <a:srgbClr val="171717"/>
                </a:solidFill>
                <a:latin typeface="Trebuchet MS"/>
                <a:cs typeface="Trebuchet MS"/>
              </a:rPr>
              <a:t>Connected</a:t>
            </a:r>
            <a:r>
              <a:rPr dirty="0" sz="1800" spc="-220">
                <a:solidFill>
                  <a:srgbClr val="171717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171717"/>
                </a:solidFill>
                <a:latin typeface="Trebuchet MS"/>
                <a:cs typeface="Trebuchet MS"/>
              </a:rPr>
              <a:t>Layers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8599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10"/>
              <a:t>Training </a:t>
            </a:r>
            <a:r>
              <a:rPr dirty="0" spc="-85"/>
              <a:t>Convolutional </a:t>
            </a:r>
            <a:r>
              <a:rPr dirty="0" spc="-60"/>
              <a:t>Neural</a:t>
            </a:r>
            <a:r>
              <a:rPr dirty="0" spc="-325"/>
              <a:t> </a:t>
            </a:r>
            <a:r>
              <a:rPr dirty="0" spc="-55"/>
              <a:t>Networks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49957" y="1283533"/>
            <a:ext cx="6815455" cy="16998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Image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classification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supervised</a:t>
            </a:r>
            <a:r>
              <a:rPr dirty="0" sz="2400" spc="-5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problem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Gather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images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label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them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with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desired</a:t>
            </a:r>
            <a:r>
              <a:rPr dirty="0" sz="2400" spc="-48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Train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network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with</a:t>
            </a:r>
            <a:r>
              <a:rPr dirty="0" sz="2400" spc="-18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backpropagation!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7044" y="3368040"/>
            <a:ext cx="1479804" cy="1985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57805" y="5368290"/>
            <a:ext cx="1480185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310"/>
              </a:spcBef>
            </a:pP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Label:</a:t>
            </a:r>
            <a:r>
              <a:rPr dirty="0" sz="20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Cat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6447" y="3890771"/>
            <a:ext cx="1750060" cy="940435"/>
          </a:xfrm>
          <a:prstGeom prst="rect">
            <a:avLst/>
          </a:prstGeom>
          <a:solidFill>
            <a:srgbClr val="A9D18E"/>
          </a:solidFill>
          <a:ln w="12192">
            <a:solidFill>
              <a:srgbClr val="092F41"/>
            </a:solidFill>
          </a:ln>
        </p:spPr>
        <p:txBody>
          <a:bodyPr wrap="square" lIns="0" tIns="158750" rIns="0" bIns="0" rtlCol="0" vert="horz">
            <a:spAutoFit/>
          </a:bodyPr>
          <a:lstStyle/>
          <a:p>
            <a:pPr marL="432434" marR="139700" indent="-283845">
              <a:lnSpc>
                <a:spcPct val="100000"/>
              </a:lnSpc>
              <a:spcBef>
                <a:spcPts val="1250"/>
              </a:spcBef>
            </a:pPr>
            <a:r>
              <a:rPr dirty="0" sz="2000" spc="-35">
                <a:solidFill>
                  <a:srgbClr val="00050D"/>
                </a:solidFill>
                <a:latin typeface="Trebuchet MS"/>
                <a:cs typeface="Trebuchet MS"/>
              </a:rPr>
              <a:t>Co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110">
                <a:solidFill>
                  <a:srgbClr val="00050D"/>
                </a:solidFill>
                <a:latin typeface="Trebuchet MS"/>
                <a:cs typeface="Trebuchet MS"/>
              </a:rPr>
              <a:t>v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ol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7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3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al  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Network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27007" y="4992623"/>
            <a:ext cx="1231900" cy="940435"/>
          </a:xfrm>
          <a:prstGeom prst="rect">
            <a:avLst/>
          </a:prstGeom>
          <a:solidFill>
            <a:srgbClr val="F8CAAC"/>
          </a:solidFill>
          <a:ln w="12192">
            <a:solidFill>
              <a:srgbClr val="092F41"/>
            </a:solidFill>
          </a:ln>
        </p:spPr>
        <p:txBody>
          <a:bodyPr wrap="square" lIns="0" tIns="15938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255"/>
              </a:spcBef>
            </a:pPr>
            <a:r>
              <a:rPr dirty="0" sz="2000" spc="45">
                <a:solidFill>
                  <a:srgbClr val="00050D"/>
                </a:solidFill>
                <a:latin typeface="Trebuchet MS"/>
                <a:cs typeface="Trebuchet MS"/>
              </a:rPr>
              <a:t>Loss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Function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59161" y="5195315"/>
            <a:ext cx="1323975" cy="535305"/>
            <a:chOff x="10059161" y="5195315"/>
            <a:chExt cx="1323975" cy="535305"/>
          </a:xfrm>
        </p:grpSpPr>
        <p:sp>
          <p:nvSpPr>
            <p:cNvPr id="15" name="object 15"/>
            <p:cNvSpPr/>
            <p:nvPr/>
          </p:nvSpPr>
          <p:spPr>
            <a:xfrm>
              <a:off x="10791443" y="5195315"/>
              <a:ext cx="591311" cy="5349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59161" y="5407151"/>
              <a:ext cx="733425" cy="114300"/>
            </a:xfrm>
            <a:custGeom>
              <a:avLst/>
              <a:gdLst/>
              <a:ahLst/>
              <a:cxnLst/>
              <a:rect l="l" t="t" r="r" b="b"/>
              <a:pathLst>
                <a:path w="733425" h="114300">
                  <a:moveTo>
                    <a:pt x="619125" y="0"/>
                  </a:moveTo>
                  <a:lnTo>
                    <a:pt x="619125" y="114300"/>
                  </a:lnTo>
                  <a:lnTo>
                    <a:pt x="695325" y="76200"/>
                  </a:lnTo>
                  <a:lnTo>
                    <a:pt x="638175" y="76200"/>
                  </a:lnTo>
                  <a:lnTo>
                    <a:pt x="638175" y="38100"/>
                  </a:lnTo>
                  <a:lnTo>
                    <a:pt x="695325" y="38100"/>
                  </a:lnTo>
                  <a:lnTo>
                    <a:pt x="619125" y="0"/>
                  </a:lnTo>
                  <a:close/>
                </a:path>
                <a:path w="733425" h="114300">
                  <a:moveTo>
                    <a:pt x="61912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19125" y="76200"/>
                  </a:lnTo>
                  <a:lnTo>
                    <a:pt x="619125" y="38100"/>
                  </a:lnTo>
                  <a:close/>
                </a:path>
                <a:path w="733425" h="114300">
                  <a:moveTo>
                    <a:pt x="695325" y="38100"/>
                  </a:moveTo>
                  <a:lnTo>
                    <a:pt x="638175" y="38100"/>
                  </a:lnTo>
                  <a:lnTo>
                    <a:pt x="638175" y="76200"/>
                  </a:lnTo>
                  <a:lnTo>
                    <a:pt x="695325" y="76200"/>
                  </a:lnTo>
                  <a:lnTo>
                    <a:pt x="733425" y="57150"/>
                  </a:lnTo>
                  <a:lnTo>
                    <a:pt x="695325" y="38100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3737609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300" y="0"/>
                </a:moveTo>
                <a:lnTo>
                  <a:pt x="495300" y="114300"/>
                </a:lnTo>
                <a:lnTo>
                  <a:pt x="571500" y="76200"/>
                </a:lnTo>
                <a:lnTo>
                  <a:pt x="514350" y="76200"/>
                </a:lnTo>
                <a:lnTo>
                  <a:pt x="514350" y="38100"/>
                </a:lnTo>
                <a:lnTo>
                  <a:pt x="571500" y="38100"/>
                </a:lnTo>
                <a:lnTo>
                  <a:pt x="495300" y="0"/>
                </a:lnTo>
                <a:close/>
              </a:path>
              <a:path w="609600" h="114300">
                <a:moveTo>
                  <a:pt x="4953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95300" y="76200"/>
                </a:lnTo>
                <a:lnTo>
                  <a:pt x="495300" y="38100"/>
                </a:lnTo>
                <a:close/>
              </a:path>
              <a:path w="609600" h="114300">
                <a:moveTo>
                  <a:pt x="571500" y="38100"/>
                </a:moveTo>
                <a:lnTo>
                  <a:pt x="514350" y="38100"/>
                </a:lnTo>
                <a:lnTo>
                  <a:pt x="514350" y="76200"/>
                </a:lnTo>
                <a:lnTo>
                  <a:pt x="571500" y="76200"/>
                </a:lnTo>
                <a:lnTo>
                  <a:pt x="609600" y="57150"/>
                </a:lnTo>
                <a:lnTo>
                  <a:pt x="571500" y="3810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96761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299" y="0"/>
                </a:moveTo>
                <a:lnTo>
                  <a:pt x="495299" y="114300"/>
                </a:lnTo>
                <a:lnTo>
                  <a:pt x="571499" y="76200"/>
                </a:lnTo>
                <a:lnTo>
                  <a:pt x="514349" y="76200"/>
                </a:lnTo>
                <a:lnTo>
                  <a:pt x="514349" y="38100"/>
                </a:lnTo>
                <a:lnTo>
                  <a:pt x="571499" y="38100"/>
                </a:lnTo>
                <a:lnTo>
                  <a:pt x="495299" y="0"/>
                </a:lnTo>
                <a:close/>
              </a:path>
              <a:path w="609600" h="114300">
                <a:moveTo>
                  <a:pt x="49529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95299" y="76200"/>
                </a:lnTo>
                <a:lnTo>
                  <a:pt x="495299" y="38100"/>
                </a:lnTo>
                <a:close/>
              </a:path>
              <a:path w="609600" h="114300">
                <a:moveTo>
                  <a:pt x="571499" y="38100"/>
                </a:moveTo>
                <a:lnTo>
                  <a:pt x="514349" y="38100"/>
                </a:lnTo>
                <a:lnTo>
                  <a:pt x="514349" y="76200"/>
                </a:lnTo>
                <a:lnTo>
                  <a:pt x="571499" y="76200"/>
                </a:lnTo>
                <a:lnTo>
                  <a:pt x="609599" y="57150"/>
                </a:lnTo>
                <a:lnTo>
                  <a:pt x="571499" y="3810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79435" y="4562094"/>
            <a:ext cx="1148715" cy="849630"/>
          </a:xfrm>
          <a:custGeom>
            <a:avLst/>
            <a:gdLst/>
            <a:ahLst/>
            <a:cxnLst/>
            <a:rect l="l" t="t" r="r" b="b"/>
            <a:pathLst>
              <a:path w="1148715" h="849629">
                <a:moveTo>
                  <a:pt x="1033907" y="735202"/>
                </a:moveTo>
                <a:lnTo>
                  <a:pt x="1033907" y="849502"/>
                </a:lnTo>
                <a:lnTo>
                  <a:pt x="1110107" y="811402"/>
                </a:lnTo>
                <a:lnTo>
                  <a:pt x="1052957" y="811402"/>
                </a:lnTo>
                <a:lnTo>
                  <a:pt x="1052957" y="773302"/>
                </a:lnTo>
                <a:lnTo>
                  <a:pt x="1110107" y="773302"/>
                </a:lnTo>
                <a:lnTo>
                  <a:pt x="1033907" y="735202"/>
                </a:lnTo>
                <a:close/>
              </a:path>
              <a:path w="1148715" h="849629">
                <a:moveTo>
                  <a:pt x="38100" y="0"/>
                </a:moveTo>
                <a:lnTo>
                  <a:pt x="0" y="0"/>
                </a:lnTo>
                <a:lnTo>
                  <a:pt x="0" y="811402"/>
                </a:lnTo>
                <a:lnTo>
                  <a:pt x="1033907" y="811402"/>
                </a:lnTo>
                <a:lnTo>
                  <a:pt x="1033907" y="792352"/>
                </a:lnTo>
                <a:lnTo>
                  <a:pt x="38100" y="792352"/>
                </a:lnTo>
                <a:lnTo>
                  <a:pt x="19050" y="773302"/>
                </a:lnTo>
                <a:lnTo>
                  <a:pt x="38100" y="773302"/>
                </a:lnTo>
                <a:lnTo>
                  <a:pt x="38100" y="0"/>
                </a:lnTo>
                <a:close/>
              </a:path>
              <a:path w="1148715" h="849629">
                <a:moveTo>
                  <a:pt x="1110107" y="773302"/>
                </a:moveTo>
                <a:lnTo>
                  <a:pt x="1052957" y="773302"/>
                </a:lnTo>
                <a:lnTo>
                  <a:pt x="1052957" y="811402"/>
                </a:lnTo>
                <a:lnTo>
                  <a:pt x="1110107" y="811402"/>
                </a:lnTo>
                <a:lnTo>
                  <a:pt x="1148207" y="792352"/>
                </a:lnTo>
                <a:lnTo>
                  <a:pt x="1110107" y="773302"/>
                </a:lnTo>
                <a:close/>
              </a:path>
              <a:path w="1148715" h="849629">
                <a:moveTo>
                  <a:pt x="38100" y="773302"/>
                </a:moveTo>
                <a:lnTo>
                  <a:pt x="19050" y="773302"/>
                </a:lnTo>
                <a:lnTo>
                  <a:pt x="38100" y="792352"/>
                </a:lnTo>
                <a:lnTo>
                  <a:pt x="38100" y="773302"/>
                </a:lnTo>
                <a:close/>
              </a:path>
              <a:path w="1148715" h="849629">
                <a:moveTo>
                  <a:pt x="1033907" y="773302"/>
                </a:moveTo>
                <a:lnTo>
                  <a:pt x="38100" y="773302"/>
                </a:lnTo>
                <a:lnTo>
                  <a:pt x="38100" y="792352"/>
                </a:lnTo>
                <a:lnTo>
                  <a:pt x="1033907" y="792352"/>
                </a:lnTo>
                <a:lnTo>
                  <a:pt x="1033907" y="77330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37483" y="5542407"/>
            <a:ext cx="5089525" cy="114300"/>
          </a:xfrm>
          <a:custGeom>
            <a:avLst/>
            <a:gdLst/>
            <a:ahLst/>
            <a:cxnLst/>
            <a:rect l="l" t="t" r="r" b="b"/>
            <a:pathLst>
              <a:path w="5089525" h="114300">
                <a:moveTo>
                  <a:pt x="4975097" y="0"/>
                </a:moveTo>
                <a:lnTo>
                  <a:pt x="4974843" y="38111"/>
                </a:lnTo>
                <a:lnTo>
                  <a:pt x="4993894" y="38227"/>
                </a:lnTo>
                <a:lnTo>
                  <a:pt x="4993640" y="76301"/>
                </a:lnTo>
                <a:lnTo>
                  <a:pt x="4974589" y="76301"/>
                </a:lnTo>
                <a:lnTo>
                  <a:pt x="4974336" y="114287"/>
                </a:lnTo>
                <a:lnTo>
                  <a:pt x="5051486" y="76301"/>
                </a:lnTo>
                <a:lnTo>
                  <a:pt x="4993640" y="76301"/>
                </a:lnTo>
                <a:lnTo>
                  <a:pt x="5051720" y="76186"/>
                </a:lnTo>
                <a:lnTo>
                  <a:pt x="5089017" y="57823"/>
                </a:lnTo>
                <a:lnTo>
                  <a:pt x="4975097" y="0"/>
                </a:lnTo>
                <a:close/>
              </a:path>
              <a:path w="5089525" h="114300">
                <a:moveTo>
                  <a:pt x="4974843" y="38111"/>
                </a:moveTo>
                <a:lnTo>
                  <a:pt x="4974590" y="76186"/>
                </a:lnTo>
                <a:lnTo>
                  <a:pt x="4993640" y="76301"/>
                </a:lnTo>
                <a:lnTo>
                  <a:pt x="4993894" y="38227"/>
                </a:lnTo>
                <a:lnTo>
                  <a:pt x="4974843" y="38111"/>
                </a:lnTo>
                <a:close/>
              </a:path>
              <a:path w="5089525" h="114300">
                <a:moveTo>
                  <a:pt x="253" y="8001"/>
                </a:moveTo>
                <a:lnTo>
                  <a:pt x="0" y="46101"/>
                </a:lnTo>
                <a:lnTo>
                  <a:pt x="4974590" y="76186"/>
                </a:lnTo>
                <a:lnTo>
                  <a:pt x="4974843" y="38111"/>
                </a:lnTo>
                <a:lnTo>
                  <a:pt x="253" y="800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723126" y="4161282"/>
            <a:ext cx="1949450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spc="-90">
                <a:solidFill>
                  <a:srgbClr val="00050D"/>
                </a:solidFill>
                <a:latin typeface="Trebuchet MS"/>
                <a:cs typeface="Trebuchet MS"/>
              </a:rPr>
              <a:t>Prediction:</a:t>
            </a:r>
            <a:r>
              <a:rPr dirty="0" sz="2000" spc="-11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0000"/>
                </a:solidFill>
                <a:latin typeface="Trebuchet MS"/>
                <a:cs typeface="Trebuchet MS"/>
              </a:rPr>
              <a:t>Dog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68599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10"/>
              <a:t>Training </a:t>
            </a:r>
            <a:r>
              <a:rPr dirty="0" spc="-85"/>
              <a:t>Convolutional </a:t>
            </a:r>
            <a:r>
              <a:rPr dirty="0" spc="-60"/>
              <a:t>Neural</a:t>
            </a:r>
            <a:r>
              <a:rPr dirty="0" spc="-325"/>
              <a:t> </a:t>
            </a:r>
            <a:r>
              <a:rPr dirty="0" spc="-55"/>
              <a:t>Networks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49957" y="1283533"/>
            <a:ext cx="6815455" cy="169989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400" spc="-40">
                <a:solidFill>
                  <a:srgbClr val="00050D"/>
                </a:solidFill>
                <a:latin typeface="Trebuchet MS"/>
                <a:cs typeface="Trebuchet MS"/>
              </a:rPr>
              <a:t>Image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classification </a:t>
            </a:r>
            <a:r>
              <a:rPr dirty="0" sz="240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dirty="0" sz="2400" spc="5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supervised</a:t>
            </a:r>
            <a:r>
              <a:rPr dirty="0" sz="2400" spc="-54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problem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Gather </a:t>
            </a: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images </a:t>
            </a:r>
            <a:r>
              <a:rPr dirty="0" sz="2400" spc="-20">
                <a:solidFill>
                  <a:srgbClr val="00050D"/>
                </a:solidFill>
                <a:latin typeface="Trebuchet MS"/>
                <a:cs typeface="Trebuchet MS"/>
              </a:rPr>
              <a:t>and </a:t>
            </a: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label </a:t>
            </a: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them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with </a:t>
            </a:r>
            <a:r>
              <a:rPr dirty="0" sz="2400" spc="-50">
                <a:solidFill>
                  <a:srgbClr val="00050D"/>
                </a:solidFill>
                <a:latin typeface="Trebuchet MS"/>
                <a:cs typeface="Trebuchet MS"/>
              </a:rPr>
              <a:t>desired</a:t>
            </a:r>
            <a:r>
              <a:rPr dirty="0" sz="2400" spc="-48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00050D"/>
                </a:solidFill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35">
                <a:solidFill>
                  <a:srgbClr val="00050D"/>
                </a:solidFill>
                <a:latin typeface="Trebuchet MS"/>
                <a:cs typeface="Trebuchet MS"/>
              </a:rPr>
              <a:t>Train </a:t>
            </a:r>
            <a:r>
              <a:rPr dirty="0" sz="2400" spc="-100">
                <a:solidFill>
                  <a:srgbClr val="00050D"/>
                </a:solidFill>
                <a:latin typeface="Trebuchet MS"/>
                <a:cs typeface="Trebuchet MS"/>
              </a:rPr>
              <a:t>the 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network </a:t>
            </a:r>
            <a:r>
              <a:rPr dirty="0" sz="2400" spc="-145">
                <a:solidFill>
                  <a:srgbClr val="00050D"/>
                </a:solidFill>
                <a:latin typeface="Trebuchet MS"/>
                <a:cs typeface="Trebuchet MS"/>
              </a:rPr>
              <a:t>with</a:t>
            </a:r>
            <a:r>
              <a:rPr dirty="0" sz="2400" spc="-18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00050D"/>
                </a:solidFill>
                <a:latin typeface="Trebuchet MS"/>
                <a:cs typeface="Trebuchet MS"/>
              </a:rPr>
              <a:t>backpropagation!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0466" y="175082"/>
            <a:ext cx="52616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007484"/>
                </a:solidFill>
                <a:latin typeface="Trebuchet MS"/>
                <a:cs typeface="Trebuchet MS"/>
              </a:rPr>
              <a:t>Image</a:t>
            </a:r>
            <a:r>
              <a:rPr dirty="0" sz="2000" spc="-459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Classification </a:t>
            </a:r>
            <a:r>
              <a:rPr dirty="0" sz="2000" spc="-85">
                <a:solidFill>
                  <a:srgbClr val="007484"/>
                </a:solidFill>
                <a:latin typeface="Trebuchet MS"/>
                <a:cs typeface="Trebuchet MS"/>
              </a:rPr>
              <a:t>with </a:t>
            </a:r>
            <a:r>
              <a:rPr dirty="0" sz="2000" spc="-10">
                <a:solidFill>
                  <a:srgbClr val="007484"/>
                </a:solidFill>
                <a:latin typeface="Trebuchet MS"/>
                <a:cs typeface="Trebuchet MS"/>
              </a:rPr>
              <a:t>Deep </a:t>
            </a:r>
            <a:r>
              <a:rPr dirty="0" sz="2000" spc="-35">
                <a:solidFill>
                  <a:srgbClr val="007484"/>
                </a:solidFill>
                <a:latin typeface="Trebuchet MS"/>
                <a:cs typeface="Trebuchet MS"/>
              </a:rPr>
              <a:t>Neural Networks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7044" y="3368040"/>
            <a:ext cx="1479804" cy="1985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57805" y="5368290"/>
            <a:ext cx="1480185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310"/>
              </a:spcBef>
            </a:pP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Label:</a:t>
            </a:r>
            <a:r>
              <a:rPr dirty="0" sz="20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Cat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6447" y="3890771"/>
            <a:ext cx="1750060" cy="940435"/>
          </a:xfrm>
          <a:prstGeom prst="rect">
            <a:avLst/>
          </a:prstGeom>
          <a:solidFill>
            <a:srgbClr val="A9D18E"/>
          </a:solidFill>
          <a:ln w="12192">
            <a:solidFill>
              <a:srgbClr val="092F41"/>
            </a:solidFill>
          </a:ln>
        </p:spPr>
        <p:txBody>
          <a:bodyPr wrap="square" lIns="0" tIns="158750" rIns="0" bIns="0" rtlCol="0" vert="horz">
            <a:spAutoFit/>
          </a:bodyPr>
          <a:lstStyle/>
          <a:p>
            <a:pPr marL="432434" marR="139700" indent="-283845">
              <a:lnSpc>
                <a:spcPct val="100000"/>
              </a:lnSpc>
              <a:spcBef>
                <a:spcPts val="1250"/>
              </a:spcBef>
            </a:pPr>
            <a:r>
              <a:rPr dirty="0" sz="2000" spc="-35">
                <a:solidFill>
                  <a:srgbClr val="00050D"/>
                </a:solidFill>
                <a:latin typeface="Trebuchet MS"/>
                <a:cs typeface="Trebuchet MS"/>
              </a:rPr>
              <a:t>Co</a:t>
            </a: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110">
                <a:solidFill>
                  <a:srgbClr val="00050D"/>
                </a:solidFill>
                <a:latin typeface="Trebuchet MS"/>
                <a:cs typeface="Trebuchet MS"/>
              </a:rPr>
              <a:t>v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ol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000" spc="-17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dirty="0" sz="2000" spc="-13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al  </a:t>
            </a:r>
            <a:r>
              <a:rPr dirty="0" sz="2000" spc="-80">
                <a:solidFill>
                  <a:srgbClr val="00050D"/>
                </a:solidFill>
                <a:latin typeface="Trebuchet MS"/>
                <a:cs typeface="Trebuchet MS"/>
              </a:rPr>
              <a:t>Network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27007" y="4992623"/>
            <a:ext cx="1231900" cy="940435"/>
          </a:xfrm>
          <a:prstGeom prst="rect">
            <a:avLst/>
          </a:prstGeom>
          <a:solidFill>
            <a:srgbClr val="F8CAAC"/>
          </a:solidFill>
          <a:ln w="12192">
            <a:solidFill>
              <a:srgbClr val="092F41"/>
            </a:solidFill>
          </a:ln>
        </p:spPr>
        <p:txBody>
          <a:bodyPr wrap="square" lIns="0" tIns="15938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255"/>
              </a:spcBef>
            </a:pPr>
            <a:r>
              <a:rPr dirty="0" sz="2000" spc="45">
                <a:solidFill>
                  <a:srgbClr val="00050D"/>
                </a:solidFill>
                <a:latin typeface="Trebuchet MS"/>
                <a:cs typeface="Trebuchet MS"/>
              </a:rPr>
              <a:t>Loss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65">
                <a:solidFill>
                  <a:srgbClr val="00050D"/>
                </a:solidFill>
                <a:latin typeface="Trebuchet MS"/>
                <a:cs typeface="Trebuchet MS"/>
              </a:rPr>
              <a:t>Function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7609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300" y="0"/>
                </a:moveTo>
                <a:lnTo>
                  <a:pt x="495300" y="114300"/>
                </a:lnTo>
                <a:lnTo>
                  <a:pt x="571500" y="76200"/>
                </a:lnTo>
                <a:lnTo>
                  <a:pt x="514350" y="76200"/>
                </a:lnTo>
                <a:lnTo>
                  <a:pt x="514350" y="38100"/>
                </a:lnTo>
                <a:lnTo>
                  <a:pt x="571500" y="38100"/>
                </a:lnTo>
                <a:lnTo>
                  <a:pt x="495300" y="0"/>
                </a:lnTo>
                <a:close/>
              </a:path>
              <a:path w="609600" h="114300">
                <a:moveTo>
                  <a:pt x="4953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95300" y="76200"/>
                </a:lnTo>
                <a:lnTo>
                  <a:pt x="495300" y="38100"/>
                </a:lnTo>
                <a:close/>
              </a:path>
              <a:path w="609600" h="114300">
                <a:moveTo>
                  <a:pt x="571500" y="38100"/>
                </a:moveTo>
                <a:lnTo>
                  <a:pt x="514350" y="38100"/>
                </a:lnTo>
                <a:lnTo>
                  <a:pt x="514350" y="76200"/>
                </a:lnTo>
                <a:lnTo>
                  <a:pt x="571500" y="76200"/>
                </a:lnTo>
                <a:lnTo>
                  <a:pt x="609600" y="57150"/>
                </a:lnTo>
                <a:lnTo>
                  <a:pt x="571500" y="3810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6761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299" y="0"/>
                </a:moveTo>
                <a:lnTo>
                  <a:pt x="495299" y="114300"/>
                </a:lnTo>
                <a:lnTo>
                  <a:pt x="571499" y="76200"/>
                </a:lnTo>
                <a:lnTo>
                  <a:pt x="514349" y="76200"/>
                </a:lnTo>
                <a:lnTo>
                  <a:pt x="514349" y="38100"/>
                </a:lnTo>
                <a:lnTo>
                  <a:pt x="571499" y="38100"/>
                </a:lnTo>
                <a:lnTo>
                  <a:pt x="495299" y="0"/>
                </a:lnTo>
                <a:close/>
              </a:path>
              <a:path w="609600" h="114300">
                <a:moveTo>
                  <a:pt x="49529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95299" y="76200"/>
                </a:lnTo>
                <a:lnTo>
                  <a:pt x="495299" y="38100"/>
                </a:lnTo>
                <a:close/>
              </a:path>
              <a:path w="609600" h="114300">
                <a:moveTo>
                  <a:pt x="571499" y="38100"/>
                </a:moveTo>
                <a:lnTo>
                  <a:pt x="514349" y="38100"/>
                </a:lnTo>
                <a:lnTo>
                  <a:pt x="514349" y="76200"/>
                </a:lnTo>
                <a:lnTo>
                  <a:pt x="571499" y="76200"/>
                </a:lnTo>
                <a:lnTo>
                  <a:pt x="609599" y="57150"/>
                </a:lnTo>
                <a:lnTo>
                  <a:pt x="571499" y="3810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79435" y="4562094"/>
            <a:ext cx="1148715" cy="849630"/>
          </a:xfrm>
          <a:custGeom>
            <a:avLst/>
            <a:gdLst/>
            <a:ahLst/>
            <a:cxnLst/>
            <a:rect l="l" t="t" r="r" b="b"/>
            <a:pathLst>
              <a:path w="1148715" h="849629">
                <a:moveTo>
                  <a:pt x="1033907" y="735202"/>
                </a:moveTo>
                <a:lnTo>
                  <a:pt x="1033907" y="849502"/>
                </a:lnTo>
                <a:lnTo>
                  <a:pt x="1110107" y="811402"/>
                </a:lnTo>
                <a:lnTo>
                  <a:pt x="1052957" y="811402"/>
                </a:lnTo>
                <a:lnTo>
                  <a:pt x="1052957" y="773302"/>
                </a:lnTo>
                <a:lnTo>
                  <a:pt x="1110107" y="773302"/>
                </a:lnTo>
                <a:lnTo>
                  <a:pt x="1033907" y="735202"/>
                </a:lnTo>
                <a:close/>
              </a:path>
              <a:path w="1148715" h="849629">
                <a:moveTo>
                  <a:pt x="38100" y="0"/>
                </a:moveTo>
                <a:lnTo>
                  <a:pt x="0" y="0"/>
                </a:lnTo>
                <a:lnTo>
                  <a:pt x="0" y="811402"/>
                </a:lnTo>
                <a:lnTo>
                  <a:pt x="1033907" y="811402"/>
                </a:lnTo>
                <a:lnTo>
                  <a:pt x="1033907" y="792352"/>
                </a:lnTo>
                <a:lnTo>
                  <a:pt x="38100" y="792352"/>
                </a:lnTo>
                <a:lnTo>
                  <a:pt x="19050" y="773302"/>
                </a:lnTo>
                <a:lnTo>
                  <a:pt x="38100" y="773302"/>
                </a:lnTo>
                <a:lnTo>
                  <a:pt x="38100" y="0"/>
                </a:lnTo>
                <a:close/>
              </a:path>
              <a:path w="1148715" h="849629">
                <a:moveTo>
                  <a:pt x="1110107" y="773302"/>
                </a:moveTo>
                <a:lnTo>
                  <a:pt x="1052957" y="773302"/>
                </a:lnTo>
                <a:lnTo>
                  <a:pt x="1052957" y="811402"/>
                </a:lnTo>
                <a:lnTo>
                  <a:pt x="1110107" y="811402"/>
                </a:lnTo>
                <a:lnTo>
                  <a:pt x="1148207" y="792352"/>
                </a:lnTo>
                <a:lnTo>
                  <a:pt x="1110107" y="773302"/>
                </a:lnTo>
                <a:close/>
              </a:path>
              <a:path w="1148715" h="849629">
                <a:moveTo>
                  <a:pt x="38100" y="773302"/>
                </a:moveTo>
                <a:lnTo>
                  <a:pt x="19050" y="773302"/>
                </a:lnTo>
                <a:lnTo>
                  <a:pt x="38100" y="792352"/>
                </a:lnTo>
                <a:lnTo>
                  <a:pt x="38100" y="773302"/>
                </a:lnTo>
                <a:close/>
              </a:path>
              <a:path w="1148715" h="849629">
                <a:moveTo>
                  <a:pt x="1033907" y="773302"/>
                </a:moveTo>
                <a:lnTo>
                  <a:pt x="38100" y="773302"/>
                </a:lnTo>
                <a:lnTo>
                  <a:pt x="38100" y="792352"/>
                </a:lnTo>
                <a:lnTo>
                  <a:pt x="1033907" y="792352"/>
                </a:lnTo>
                <a:lnTo>
                  <a:pt x="1033907" y="77330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37483" y="5542407"/>
            <a:ext cx="5089525" cy="114300"/>
          </a:xfrm>
          <a:custGeom>
            <a:avLst/>
            <a:gdLst/>
            <a:ahLst/>
            <a:cxnLst/>
            <a:rect l="l" t="t" r="r" b="b"/>
            <a:pathLst>
              <a:path w="5089525" h="114300">
                <a:moveTo>
                  <a:pt x="4975097" y="0"/>
                </a:moveTo>
                <a:lnTo>
                  <a:pt x="4974843" y="38111"/>
                </a:lnTo>
                <a:lnTo>
                  <a:pt x="4993894" y="38227"/>
                </a:lnTo>
                <a:lnTo>
                  <a:pt x="4993640" y="76301"/>
                </a:lnTo>
                <a:lnTo>
                  <a:pt x="4974589" y="76301"/>
                </a:lnTo>
                <a:lnTo>
                  <a:pt x="4974336" y="114287"/>
                </a:lnTo>
                <a:lnTo>
                  <a:pt x="5051486" y="76301"/>
                </a:lnTo>
                <a:lnTo>
                  <a:pt x="4993640" y="76301"/>
                </a:lnTo>
                <a:lnTo>
                  <a:pt x="5051720" y="76186"/>
                </a:lnTo>
                <a:lnTo>
                  <a:pt x="5089017" y="57823"/>
                </a:lnTo>
                <a:lnTo>
                  <a:pt x="4975097" y="0"/>
                </a:lnTo>
                <a:close/>
              </a:path>
              <a:path w="5089525" h="114300">
                <a:moveTo>
                  <a:pt x="4974843" y="38111"/>
                </a:moveTo>
                <a:lnTo>
                  <a:pt x="4974590" y="76186"/>
                </a:lnTo>
                <a:lnTo>
                  <a:pt x="4993640" y="76301"/>
                </a:lnTo>
                <a:lnTo>
                  <a:pt x="4993894" y="38227"/>
                </a:lnTo>
                <a:lnTo>
                  <a:pt x="4974843" y="38111"/>
                </a:lnTo>
                <a:close/>
              </a:path>
              <a:path w="5089525" h="114300">
                <a:moveTo>
                  <a:pt x="253" y="8001"/>
                </a:moveTo>
                <a:lnTo>
                  <a:pt x="0" y="46101"/>
                </a:lnTo>
                <a:lnTo>
                  <a:pt x="4974590" y="76186"/>
                </a:lnTo>
                <a:lnTo>
                  <a:pt x="4974843" y="38111"/>
                </a:lnTo>
                <a:lnTo>
                  <a:pt x="253" y="800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10059161" y="5195315"/>
            <a:ext cx="1323975" cy="535305"/>
            <a:chOff x="10059161" y="5195315"/>
            <a:chExt cx="1323975" cy="535305"/>
          </a:xfrm>
        </p:grpSpPr>
        <p:sp>
          <p:nvSpPr>
            <p:cNvPr id="19" name="object 19"/>
            <p:cNvSpPr/>
            <p:nvPr/>
          </p:nvSpPr>
          <p:spPr>
            <a:xfrm>
              <a:off x="10059161" y="5407151"/>
              <a:ext cx="733425" cy="114300"/>
            </a:xfrm>
            <a:custGeom>
              <a:avLst/>
              <a:gdLst/>
              <a:ahLst/>
              <a:cxnLst/>
              <a:rect l="l" t="t" r="r" b="b"/>
              <a:pathLst>
                <a:path w="733425" h="114300">
                  <a:moveTo>
                    <a:pt x="619125" y="0"/>
                  </a:moveTo>
                  <a:lnTo>
                    <a:pt x="619125" y="114300"/>
                  </a:lnTo>
                  <a:lnTo>
                    <a:pt x="695325" y="76200"/>
                  </a:lnTo>
                  <a:lnTo>
                    <a:pt x="638175" y="76200"/>
                  </a:lnTo>
                  <a:lnTo>
                    <a:pt x="638175" y="38100"/>
                  </a:lnTo>
                  <a:lnTo>
                    <a:pt x="695325" y="38100"/>
                  </a:lnTo>
                  <a:lnTo>
                    <a:pt x="619125" y="0"/>
                  </a:lnTo>
                  <a:close/>
                </a:path>
                <a:path w="733425" h="114300">
                  <a:moveTo>
                    <a:pt x="61912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19125" y="76200"/>
                  </a:lnTo>
                  <a:lnTo>
                    <a:pt x="619125" y="38100"/>
                  </a:lnTo>
                  <a:close/>
                </a:path>
                <a:path w="733425" h="114300">
                  <a:moveTo>
                    <a:pt x="695325" y="38100"/>
                  </a:moveTo>
                  <a:lnTo>
                    <a:pt x="638175" y="38100"/>
                  </a:lnTo>
                  <a:lnTo>
                    <a:pt x="638175" y="76200"/>
                  </a:lnTo>
                  <a:lnTo>
                    <a:pt x="695325" y="76200"/>
                  </a:lnTo>
                  <a:lnTo>
                    <a:pt x="733425" y="57150"/>
                  </a:lnTo>
                  <a:lnTo>
                    <a:pt x="695325" y="38100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791443" y="5195315"/>
              <a:ext cx="591311" cy="5349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23126" y="4161282"/>
            <a:ext cx="1949450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spc="-90">
                <a:solidFill>
                  <a:srgbClr val="00050D"/>
                </a:solidFill>
                <a:latin typeface="Trebuchet MS"/>
                <a:cs typeface="Trebuchet MS"/>
              </a:rPr>
              <a:t>Prediction:</a:t>
            </a:r>
            <a:r>
              <a:rPr dirty="0" sz="2000" spc="-114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65">
                <a:solidFill>
                  <a:srgbClr val="538235"/>
                </a:solidFill>
                <a:latin typeface="Trebuchet MS"/>
                <a:cs typeface="Trebuchet MS"/>
              </a:rPr>
              <a:t>Cat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143666"/>
            <a:ext cx="5689600" cy="901700"/>
          </a:xfrm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15">
                <a:solidFill>
                  <a:srgbClr val="007484"/>
                </a:solidFill>
              </a:rPr>
              <a:t>Image</a:t>
            </a:r>
            <a:r>
              <a:rPr dirty="0" sz="2000" spc="-440">
                <a:solidFill>
                  <a:srgbClr val="007484"/>
                </a:solidFill>
              </a:rPr>
              <a:t> </a:t>
            </a:r>
            <a:r>
              <a:rPr dirty="0" sz="2000" spc="-35">
                <a:solidFill>
                  <a:srgbClr val="007484"/>
                </a:solidFill>
              </a:rPr>
              <a:t>Classification </a:t>
            </a:r>
            <a:r>
              <a:rPr dirty="0" sz="2000" spc="-85">
                <a:solidFill>
                  <a:srgbClr val="007484"/>
                </a:solidFill>
              </a:rPr>
              <a:t>with </a:t>
            </a:r>
            <a:r>
              <a:rPr dirty="0" sz="2000" spc="-10">
                <a:solidFill>
                  <a:srgbClr val="007484"/>
                </a:solidFill>
              </a:rPr>
              <a:t>Deep </a:t>
            </a:r>
            <a:r>
              <a:rPr dirty="0" sz="2000" spc="-35">
                <a:solidFill>
                  <a:srgbClr val="007484"/>
                </a:solidFill>
              </a:rPr>
              <a:t>Neural Networks</a:t>
            </a:r>
            <a:endParaRPr sz="2000"/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pc="25"/>
              <a:t>Surpassing </a:t>
            </a:r>
            <a:r>
              <a:rPr dirty="0" spc="15"/>
              <a:t>Human</a:t>
            </a:r>
            <a:r>
              <a:rPr dirty="0" spc="-415"/>
              <a:t> </a:t>
            </a:r>
            <a:r>
              <a:rPr dirty="0" spc="-50"/>
              <a:t>Performance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888735" y="3041904"/>
            <a:ext cx="6004560" cy="2954020"/>
            <a:chOff x="5888735" y="3041904"/>
            <a:chExt cx="6004560" cy="2954020"/>
          </a:xfrm>
        </p:grpSpPr>
        <p:sp>
          <p:nvSpPr>
            <p:cNvPr id="5" name="object 5"/>
            <p:cNvSpPr/>
            <p:nvPr/>
          </p:nvSpPr>
          <p:spPr>
            <a:xfrm>
              <a:off x="6125835" y="3269781"/>
              <a:ext cx="5558013" cy="24977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51981" y="3105150"/>
              <a:ext cx="5878195" cy="2827020"/>
            </a:xfrm>
            <a:custGeom>
              <a:avLst/>
              <a:gdLst/>
              <a:ahLst/>
              <a:cxnLst/>
              <a:rect l="l" t="t" r="r" b="b"/>
              <a:pathLst>
                <a:path w="5878195" h="2827020">
                  <a:moveTo>
                    <a:pt x="0" y="2827020"/>
                  </a:moveTo>
                  <a:lnTo>
                    <a:pt x="5878068" y="2827020"/>
                  </a:lnTo>
                  <a:lnTo>
                    <a:pt x="5878068" y="0"/>
                  </a:lnTo>
                  <a:lnTo>
                    <a:pt x="0" y="0"/>
                  </a:lnTo>
                  <a:lnTo>
                    <a:pt x="0" y="2827020"/>
                  </a:lnTo>
                  <a:close/>
                </a:path>
              </a:pathLst>
            </a:custGeom>
            <a:ln w="1264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836420" y="1205483"/>
            <a:ext cx="3968750" cy="2933700"/>
            <a:chOff x="1836420" y="1205483"/>
            <a:chExt cx="3968750" cy="2933700"/>
          </a:xfrm>
        </p:grpSpPr>
        <p:sp>
          <p:nvSpPr>
            <p:cNvPr id="8" name="object 8"/>
            <p:cNvSpPr/>
            <p:nvPr/>
          </p:nvSpPr>
          <p:spPr>
            <a:xfrm>
              <a:off x="2095608" y="1460064"/>
              <a:ext cx="3495875" cy="2552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99666" y="1268729"/>
              <a:ext cx="3842385" cy="2807335"/>
            </a:xfrm>
            <a:custGeom>
              <a:avLst/>
              <a:gdLst/>
              <a:ahLst/>
              <a:cxnLst/>
              <a:rect l="l" t="t" r="r" b="b"/>
              <a:pathLst>
                <a:path w="3842385" h="2807335">
                  <a:moveTo>
                    <a:pt x="0" y="2807208"/>
                  </a:moveTo>
                  <a:lnTo>
                    <a:pt x="3842004" y="2807208"/>
                  </a:lnTo>
                  <a:lnTo>
                    <a:pt x="3842004" y="0"/>
                  </a:lnTo>
                  <a:lnTo>
                    <a:pt x="0" y="0"/>
                  </a:lnTo>
                  <a:lnTo>
                    <a:pt x="0" y="2807208"/>
                  </a:lnTo>
                  <a:close/>
                </a:path>
              </a:pathLst>
            </a:custGeom>
            <a:ln w="1264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45313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Deep </a:t>
            </a:r>
            <a:r>
              <a:rPr dirty="0" spc="-45"/>
              <a:t>Learning </a:t>
            </a:r>
            <a:r>
              <a:rPr dirty="0" spc="-75"/>
              <a:t>in </a:t>
            </a:r>
            <a:r>
              <a:rPr dirty="0" spc="-110"/>
              <a:t>the</a:t>
            </a:r>
            <a:r>
              <a:rPr dirty="0" spc="-575"/>
              <a:t> </a:t>
            </a:r>
            <a:r>
              <a:rPr dirty="0" spc="-65"/>
              <a:t>Wild</a:t>
            </a:r>
          </a:p>
        </p:txBody>
      </p:sp>
      <p:sp>
        <p:nvSpPr>
          <p:cNvPr id="4" name="object 4"/>
          <p:cNvSpPr/>
          <p:nvPr/>
        </p:nvSpPr>
        <p:spPr>
          <a:xfrm>
            <a:off x="6934200" y="1423416"/>
            <a:ext cx="4814315" cy="2523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4200" y="4120896"/>
            <a:ext cx="4814315" cy="1930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71472" y="3779520"/>
            <a:ext cx="4873752" cy="2272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33700" y="1423416"/>
            <a:ext cx="2749296" cy="2270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591056" cy="580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51669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Deep </a:t>
            </a:r>
            <a:r>
              <a:rPr dirty="0" spc="-45"/>
              <a:t>Learning </a:t>
            </a:r>
            <a:r>
              <a:rPr dirty="0" spc="15"/>
              <a:t>is </a:t>
            </a:r>
            <a:r>
              <a:rPr dirty="0" spc="-95"/>
              <a:t>Here</a:t>
            </a:r>
            <a:r>
              <a:rPr dirty="0" spc="-680"/>
              <a:t> </a:t>
            </a:r>
            <a:r>
              <a:rPr dirty="0" spc="-165"/>
              <a:t>to </a:t>
            </a:r>
            <a:r>
              <a:rPr dirty="0" spc="-35"/>
              <a:t>Stay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65376" y="2074164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wrap="square" lIns="0" tIns="1092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dirty="0" sz="2000" spc="-20">
                <a:solidFill>
                  <a:srgbClr val="00050D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2160" y="2715767"/>
            <a:ext cx="1496567" cy="1510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35479" y="4416611"/>
            <a:ext cx="1722120" cy="9112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70959" y="2074164"/>
            <a:ext cx="185801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wrap="square" lIns="0" tIns="109220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860"/>
              </a:spcBef>
            </a:pPr>
            <a:r>
              <a:rPr dirty="0" sz="2000" spc="-75">
                <a:solidFill>
                  <a:srgbClr val="00050D"/>
                </a:solidFill>
                <a:latin typeface="Trebuchet MS"/>
                <a:cs typeface="Trebuchet MS"/>
              </a:rPr>
              <a:t>Architectures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5020" y="2074164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wrap="square" lIns="0" tIns="109220" rIns="0" bIns="0" rtlCol="0" vert="horz">
            <a:spAutoFit/>
          </a:bodyPr>
          <a:lstStyle/>
          <a:p>
            <a:pPr marL="280035">
              <a:lnSpc>
                <a:spcPct val="100000"/>
              </a:lnSpc>
              <a:spcBef>
                <a:spcPts val="860"/>
              </a:spcBef>
            </a:pPr>
            <a:r>
              <a:rPr dirty="0" sz="2000" spc="-60">
                <a:solidFill>
                  <a:srgbClr val="00050D"/>
                </a:solidFill>
                <a:latin typeface="Trebuchet MS"/>
                <a:cs typeface="Trebuchet MS"/>
              </a:rPr>
              <a:t>Frameworks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9080" y="2072639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wrap="square" lIns="0" tIns="109855" rIns="0" bIns="0" rtlCol="0" vert="horz">
            <a:spAutoFit/>
          </a:bodyPr>
          <a:lstStyle/>
          <a:p>
            <a:pPr marL="605790">
              <a:lnSpc>
                <a:spcPct val="100000"/>
              </a:lnSpc>
              <a:spcBef>
                <a:spcPts val="865"/>
              </a:spcBef>
            </a:pPr>
            <a:r>
              <a:rPr dirty="0" sz="2000" spc="-85">
                <a:solidFill>
                  <a:srgbClr val="00050D"/>
                </a:solidFill>
                <a:latin typeface="Trebuchet MS"/>
                <a:cs typeface="Trebuchet MS"/>
              </a:rPr>
              <a:t>Power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84664" y="2074164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wrap="square" lIns="0" tIns="109220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860"/>
              </a:spcBef>
            </a:pPr>
            <a:r>
              <a:rPr dirty="0" sz="2000" spc="-55">
                <a:solidFill>
                  <a:srgbClr val="00050D"/>
                </a:solidFill>
                <a:latin typeface="Trebuchet MS"/>
                <a:cs typeface="Trebuchet MS"/>
              </a:rPr>
              <a:t>Players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79747" y="2773679"/>
            <a:ext cx="1440179" cy="13878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85844" y="4226052"/>
            <a:ext cx="1552955" cy="11018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83680" y="3172967"/>
            <a:ext cx="518159" cy="518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37147" y="3767328"/>
            <a:ext cx="1318259" cy="4983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67044" y="4341876"/>
            <a:ext cx="1491996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15110" y="4862553"/>
            <a:ext cx="812718" cy="397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43600" y="2773679"/>
            <a:ext cx="1796796" cy="3246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87868" y="3503676"/>
            <a:ext cx="1452372" cy="9387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90331" y="2663951"/>
            <a:ext cx="1624583" cy="763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90559" y="4527803"/>
            <a:ext cx="1031748" cy="7559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970017" y="3395471"/>
            <a:ext cx="1557510" cy="521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965435" y="4177284"/>
            <a:ext cx="426720" cy="4267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83619" y="4175844"/>
            <a:ext cx="1162759" cy="3762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65484" y="4887603"/>
            <a:ext cx="1676303" cy="3776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21823" y="2773679"/>
            <a:ext cx="1583435" cy="338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1094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5"/>
              <a:t>Conclusions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685">
              <a:lnSpc>
                <a:spcPts val="2735"/>
              </a:lnSpc>
              <a:spcBef>
                <a:spcPts val="100"/>
              </a:spcBef>
            </a:pPr>
            <a:r>
              <a:rPr dirty="0" spc="-10"/>
              <a:t>Machine</a:t>
            </a:r>
            <a:r>
              <a:rPr dirty="0" spc="-515"/>
              <a:t> </a:t>
            </a:r>
            <a:r>
              <a:rPr dirty="0" spc="-70"/>
              <a:t>learning </a:t>
            </a:r>
            <a:r>
              <a:rPr dirty="0" spc="-65"/>
              <a:t>algorithms </a:t>
            </a:r>
            <a:r>
              <a:rPr dirty="0" spc="-75"/>
              <a:t>learn </a:t>
            </a:r>
            <a:r>
              <a:rPr dirty="0" spc="-110"/>
              <a:t>from </a:t>
            </a:r>
            <a:r>
              <a:rPr dirty="0" spc="-60"/>
              <a:t>data </a:t>
            </a:r>
            <a:r>
              <a:rPr dirty="0" spc="-145"/>
              <a:t>to </a:t>
            </a:r>
            <a:r>
              <a:rPr dirty="0" spc="-90"/>
              <a:t>find </a:t>
            </a:r>
            <a:r>
              <a:rPr dirty="0" spc="-55"/>
              <a:t>hidden </a:t>
            </a:r>
            <a:r>
              <a:rPr dirty="0" spc="-90"/>
              <a:t>relations, </a:t>
            </a:r>
            <a:r>
              <a:rPr dirty="0" spc="-150"/>
              <a:t>to</a:t>
            </a:r>
          </a:p>
          <a:p>
            <a:pPr marL="1162685">
              <a:lnSpc>
                <a:spcPts val="2735"/>
              </a:lnSpc>
            </a:pPr>
            <a:r>
              <a:rPr dirty="0" spc="-40"/>
              <a:t>make </a:t>
            </a:r>
            <a:r>
              <a:rPr dirty="0" spc="-95"/>
              <a:t>predictions, </a:t>
            </a:r>
            <a:r>
              <a:rPr dirty="0" spc="-145"/>
              <a:t>to </a:t>
            </a:r>
            <a:r>
              <a:rPr dirty="0" spc="-110"/>
              <a:t>interact </a:t>
            </a:r>
            <a:r>
              <a:rPr dirty="0" spc="-140"/>
              <a:t>with </a:t>
            </a:r>
            <a:r>
              <a:rPr dirty="0" spc="-100"/>
              <a:t>the </a:t>
            </a:r>
            <a:r>
              <a:rPr dirty="0" spc="-150"/>
              <a:t>world,</a:t>
            </a:r>
            <a:r>
              <a:rPr dirty="0" spc="-300"/>
              <a:t> </a:t>
            </a:r>
            <a:r>
              <a:rPr dirty="0" spc="25"/>
              <a:t>…</a:t>
            </a:r>
          </a:p>
          <a:p>
            <a:pPr marL="1162685">
              <a:lnSpc>
                <a:spcPct val="100000"/>
              </a:lnSpc>
              <a:spcBef>
                <a:spcPts val="1515"/>
              </a:spcBef>
            </a:pPr>
            <a:r>
              <a:rPr dirty="0" spc="-135"/>
              <a:t>A</a:t>
            </a:r>
            <a:r>
              <a:rPr dirty="0" spc="-130"/>
              <a:t> </a:t>
            </a:r>
            <a:r>
              <a:rPr dirty="0" spc="-50"/>
              <a:t>machine</a:t>
            </a:r>
            <a:r>
              <a:rPr dirty="0" spc="-125"/>
              <a:t> </a:t>
            </a:r>
            <a:r>
              <a:rPr dirty="0" spc="-70"/>
              <a:t>learning</a:t>
            </a:r>
            <a:r>
              <a:rPr dirty="0" spc="-130"/>
              <a:t> </a:t>
            </a:r>
            <a:r>
              <a:rPr dirty="0" spc="-85"/>
              <a:t>algorithm</a:t>
            </a:r>
            <a:r>
              <a:rPr dirty="0" spc="-135"/>
              <a:t> </a:t>
            </a:r>
            <a:r>
              <a:rPr dirty="0"/>
              <a:t>is</a:t>
            </a:r>
            <a:r>
              <a:rPr dirty="0" spc="-130"/>
              <a:t> </a:t>
            </a:r>
            <a:r>
              <a:rPr dirty="0" spc="75"/>
              <a:t>as</a:t>
            </a:r>
            <a:r>
              <a:rPr dirty="0" spc="-125"/>
              <a:t> </a:t>
            </a:r>
            <a:r>
              <a:rPr dirty="0" spc="-45"/>
              <a:t>good</a:t>
            </a:r>
            <a:r>
              <a:rPr dirty="0" spc="-125"/>
              <a:t> </a:t>
            </a:r>
            <a:r>
              <a:rPr dirty="0" spc="75"/>
              <a:t>as</a:t>
            </a:r>
            <a:r>
              <a:rPr dirty="0" spc="-125"/>
              <a:t> </a:t>
            </a:r>
            <a:r>
              <a:rPr dirty="0" spc="-70"/>
              <a:t>its</a:t>
            </a:r>
            <a:r>
              <a:rPr dirty="0" spc="-135"/>
              <a:t> </a:t>
            </a:r>
            <a:r>
              <a:rPr dirty="0" spc="-95"/>
              <a:t>input</a:t>
            </a:r>
            <a:r>
              <a:rPr dirty="0" spc="-125"/>
              <a:t> </a:t>
            </a:r>
            <a:r>
              <a:rPr dirty="0" spc="-60"/>
              <a:t>data</a:t>
            </a:r>
          </a:p>
          <a:p>
            <a:pPr marL="2191385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2191385" algn="l"/>
                <a:tab pos="2192020" algn="l"/>
              </a:tabLst>
            </a:pPr>
            <a:r>
              <a:rPr dirty="0" spc="-125" i="1">
                <a:latin typeface="Arial"/>
                <a:cs typeface="Arial"/>
              </a:rPr>
              <a:t>Good </a:t>
            </a:r>
            <a:r>
              <a:rPr dirty="0" spc="-45" i="1">
                <a:latin typeface="Arial"/>
                <a:cs typeface="Arial"/>
              </a:rPr>
              <a:t>model </a:t>
            </a:r>
            <a:r>
              <a:rPr dirty="0" spc="5" i="1">
                <a:latin typeface="Arial"/>
                <a:cs typeface="Arial"/>
              </a:rPr>
              <a:t>+ </a:t>
            </a:r>
            <a:r>
              <a:rPr dirty="0" spc="-75" i="1">
                <a:latin typeface="Arial"/>
                <a:cs typeface="Arial"/>
              </a:rPr>
              <a:t>Bad </a:t>
            </a:r>
            <a:r>
              <a:rPr dirty="0" spc="-15" i="1">
                <a:latin typeface="Arial"/>
                <a:cs typeface="Arial"/>
              </a:rPr>
              <a:t>data </a:t>
            </a:r>
            <a:r>
              <a:rPr dirty="0" spc="5" i="1">
                <a:latin typeface="Arial"/>
                <a:cs typeface="Arial"/>
              </a:rPr>
              <a:t>= </a:t>
            </a:r>
            <a:r>
              <a:rPr dirty="0" spc="-75" i="1">
                <a:latin typeface="Arial"/>
                <a:cs typeface="Arial"/>
              </a:rPr>
              <a:t>Bad</a:t>
            </a:r>
            <a:r>
              <a:rPr dirty="0" spc="-340" i="1">
                <a:latin typeface="Arial"/>
                <a:cs typeface="Arial"/>
              </a:rPr>
              <a:t> </a:t>
            </a:r>
            <a:r>
              <a:rPr dirty="0" spc="-70" i="1">
                <a:latin typeface="Arial"/>
                <a:cs typeface="Arial"/>
              </a:rPr>
              <a:t>Results</a:t>
            </a:r>
          </a:p>
          <a:p>
            <a:pPr marL="1162685">
              <a:lnSpc>
                <a:spcPts val="2735"/>
              </a:lnSpc>
              <a:spcBef>
                <a:spcPts val="1515"/>
              </a:spcBef>
            </a:pPr>
            <a:r>
              <a:rPr dirty="0" spc="-30"/>
              <a:t>Deep </a:t>
            </a:r>
            <a:r>
              <a:rPr dirty="0" spc="-70"/>
              <a:t>learning </a:t>
            </a:r>
            <a:r>
              <a:rPr dirty="0"/>
              <a:t>is </a:t>
            </a:r>
            <a:r>
              <a:rPr dirty="0" spc="-35"/>
              <a:t>making </a:t>
            </a:r>
            <a:r>
              <a:rPr dirty="0" spc="-70"/>
              <a:t>significant </a:t>
            </a:r>
            <a:r>
              <a:rPr dirty="0" spc="-55"/>
              <a:t>breakthroughs </a:t>
            </a:r>
            <a:r>
              <a:rPr dirty="0" spc="-150"/>
              <a:t>in: </a:t>
            </a:r>
            <a:r>
              <a:rPr dirty="0" spc="-20"/>
              <a:t>speech</a:t>
            </a:r>
            <a:r>
              <a:rPr dirty="0" spc="-540"/>
              <a:t> </a:t>
            </a:r>
            <a:r>
              <a:rPr dirty="0" spc="-105"/>
              <a:t>recognition,</a:t>
            </a:r>
          </a:p>
          <a:p>
            <a:pPr marL="1162685">
              <a:lnSpc>
                <a:spcPts val="2735"/>
              </a:lnSpc>
            </a:pPr>
            <a:r>
              <a:rPr dirty="0" spc="-40"/>
              <a:t>language </a:t>
            </a:r>
            <a:r>
              <a:rPr dirty="0" spc="-55"/>
              <a:t>processing, </a:t>
            </a:r>
            <a:r>
              <a:rPr dirty="0" spc="-90"/>
              <a:t>computer </a:t>
            </a:r>
            <a:r>
              <a:rPr dirty="0" spc="-85"/>
              <a:t>vision, </a:t>
            </a:r>
            <a:r>
              <a:rPr dirty="0" spc="-105"/>
              <a:t>control </a:t>
            </a:r>
            <a:r>
              <a:rPr dirty="0" spc="-50"/>
              <a:t>systems,</a:t>
            </a:r>
            <a:r>
              <a:rPr dirty="0" spc="-415"/>
              <a:t> </a:t>
            </a:r>
            <a:r>
              <a:rPr dirty="0" spc="25"/>
              <a:t>…</a:t>
            </a:r>
          </a:p>
          <a:p>
            <a:pPr marL="1162685">
              <a:lnSpc>
                <a:spcPts val="2735"/>
              </a:lnSpc>
              <a:spcBef>
                <a:spcPts val="1510"/>
              </a:spcBef>
            </a:pPr>
            <a:r>
              <a:rPr dirty="0" spc="-120"/>
              <a:t>If</a:t>
            </a:r>
            <a:r>
              <a:rPr dirty="0" spc="-125"/>
              <a:t> </a:t>
            </a:r>
            <a:r>
              <a:rPr dirty="0" spc="-95"/>
              <a:t>you</a:t>
            </a:r>
            <a:r>
              <a:rPr dirty="0" spc="-110"/>
              <a:t> </a:t>
            </a:r>
            <a:r>
              <a:rPr dirty="0" spc="-65"/>
              <a:t>are</a:t>
            </a:r>
            <a:r>
              <a:rPr dirty="0" spc="-120"/>
              <a:t> </a:t>
            </a:r>
            <a:r>
              <a:rPr dirty="0" spc="-105"/>
              <a:t>not</a:t>
            </a:r>
            <a:r>
              <a:rPr dirty="0" spc="-125"/>
              <a:t> </a:t>
            </a:r>
            <a:r>
              <a:rPr dirty="0" spc="-10"/>
              <a:t>using</a:t>
            </a:r>
            <a:r>
              <a:rPr dirty="0" spc="-130"/>
              <a:t> </a:t>
            </a:r>
            <a:r>
              <a:rPr dirty="0" spc="-95"/>
              <a:t>or</a:t>
            </a:r>
            <a:r>
              <a:rPr dirty="0" spc="-125"/>
              <a:t> </a:t>
            </a:r>
            <a:r>
              <a:rPr dirty="0" spc="-50"/>
              <a:t>considering</a:t>
            </a:r>
            <a:r>
              <a:rPr dirty="0" spc="-145"/>
              <a:t> </a:t>
            </a:r>
            <a:r>
              <a:rPr dirty="0" spc="-10"/>
              <a:t>using</a:t>
            </a:r>
            <a:r>
              <a:rPr dirty="0" spc="-120"/>
              <a:t> </a:t>
            </a:r>
            <a:r>
              <a:rPr dirty="0" spc="-30"/>
              <a:t>Deep</a:t>
            </a:r>
            <a:r>
              <a:rPr dirty="0" spc="-114"/>
              <a:t> </a:t>
            </a:r>
            <a:r>
              <a:rPr dirty="0" spc="-55"/>
              <a:t>Learning</a:t>
            </a:r>
            <a:r>
              <a:rPr dirty="0" spc="-130"/>
              <a:t> </a:t>
            </a:r>
            <a:r>
              <a:rPr dirty="0" spc="-145"/>
              <a:t>to</a:t>
            </a:r>
            <a:r>
              <a:rPr dirty="0" spc="-125"/>
              <a:t> </a:t>
            </a:r>
            <a:r>
              <a:rPr dirty="0" spc="-40"/>
              <a:t>understand</a:t>
            </a:r>
            <a:r>
              <a:rPr dirty="0" spc="-135"/>
              <a:t> </a:t>
            </a:r>
            <a:r>
              <a:rPr dirty="0" spc="-95"/>
              <a:t>or</a:t>
            </a:r>
          </a:p>
          <a:p>
            <a:pPr marL="1162685">
              <a:lnSpc>
                <a:spcPts val="2735"/>
              </a:lnSpc>
            </a:pPr>
            <a:r>
              <a:rPr dirty="0" spc="-50"/>
              <a:t>solve</a:t>
            </a:r>
            <a:r>
              <a:rPr dirty="0" spc="-140"/>
              <a:t> </a:t>
            </a:r>
            <a:r>
              <a:rPr dirty="0" spc="-50"/>
              <a:t>vision</a:t>
            </a:r>
            <a:r>
              <a:rPr dirty="0" spc="-125"/>
              <a:t> </a:t>
            </a:r>
            <a:r>
              <a:rPr dirty="0" spc="-85"/>
              <a:t>problems,</a:t>
            </a:r>
            <a:r>
              <a:rPr dirty="0" spc="-125"/>
              <a:t> </a:t>
            </a:r>
            <a:r>
              <a:rPr dirty="0" spc="-90"/>
              <a:t>you</a:t>
            </a:r>
            <a:r>
              <a:rPr dirty="0" spc="-145"/>
              <a:t> </a:t>
            </a:r>
            <a:r>
              <a:rPr dirty="0" spc="-50"/>
              <a:t>almost</a:t>
            </a:r>
            <a:r>
              <a:rPr dirty="0" spc="-165"/>
              <a:t> </a:t>
            </a:r>
            <a:r>
              <a:rPr dirty="0" spc="-100"/>
              <a:t>certainly</a:t>
            </a:r>
            <a:r>
              <a:rPr dirty="0" spc="-160"/>
              <a:t> </a:t>
            </a:r>
            <a:r>
              <a:rPr dirty="0" spc="-20"/>
              <a:t>should</a:t>
            </a:r>
            <a:r>
              <a:rPr dirty="0" spc="-160"/>
              <a:t> </a:t>
            </a:r>
            <a:r>
              <a:rPr dirty="0" spc="-55"/>
              <a:t>be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16510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5"/>
              <a:t>Resource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93068" y="6422740"/>
            <a:ext cx="32194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31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9835" y="1322680"/>
            <a:ext cx="3752850" cy="20243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400" spc="-80">
                <a:solidFill>
                  <a:srgbClr val="007484"/>
                </a:solidFill>
                <a:latin typeface="Trebuchet MS"/>
                <a:cs typeface="Trebuchet MS"/>
              </a:rPr>
              <a:t>Our</a:t>
            </a:r>
            <a:r>
              <a:rPr dirty="0" sz="2400" spc="-12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007484"/>
                </a:solidFill>
                <a:latin typeface="Trebuchet MS"/>
                <a:cs typeface="Trebuchet MS"/>
              </a:rPr>
              <a:t>work</a:t>
            </a:r>
            <a:endParaRPr sz="2400">
              <a:latin typeface="Trebuchet MS"/>
              <a:cs typeface="Trebuchet MS"/>
            </a:endParaRPr>
          </a:p>
          <a:p>
            <a:pPr marL="12700" marR="390525">
              <a:lnSpc>
                <a:spcPct val="105000"/>
              </a:lnSpc>
              <a:spcBef>
                <a:spcPts val="50"/>
              </a:spcBef>
            </a:pPr>
            <a:r>
              <a:rPr dirty="0" sz="2000" spc="-85">
                <a:solidFill>
                  <a:srgbClr val="00050D"/>
                </a:solidFill>
                <a:latin typeface="Trebuchet MS"/>
                <a:cs typeface="Trebuchet MS"/>
              </a:rPr>
              <a:t>Tryolabs </a:t>
            </a:r>
            <a:r>
              <a:rPr dirty="0" sz="2000" spc="-35">
                <a:solidFill>
                  <a:srgbClr val="00050D"/>
                </a:solidFill>
                <a:latin typeface="Trebuchet MS"/>
                <a:cs typeface="Trebuchet MS"/>
              </a:rPr>
              <a:t>Blog  </a:t>
            </a:r>
            <a:r>
              <a:rPr dirty="0" u="heavy" sz="2000" spc="-114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h</a:t>
            </a:r>
            <a:r>
              <a:rPr dirty="0" u="heavy" sz="2000" spc="-9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t</a:t>
            </a:r>
            <a:r>
              <a:rPr dirty="0" u="heavy" sz="2000" spc="-9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t</a:t>
            </a:r>
            <a:r>
              <a:rPr dirty="0" u="heavy" sz="2000" spc="-14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p</a:t>
            </a:r>
            <a:r>
              <a:rPr dirty="0" u="heavy" sz="2000" spc="-1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s://ww</a:t>
            </a:r>
            <a:r>
              <a:rPr dirty="0" u="heavy" sz="2000" spc="-229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w</a:t>
            </a:r>
            <a:r>
              <a:rPr dirty="0" u="heavy" sz="20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.t</a:t>
            </a:r>
            <a:r>
              <a:rPr dirty="0" u="heavy" sz="2000" spc="-1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r</a:t>
            </a:r>
            <a:r>
              <a:rPr dirty="0" u="heavy" sz="2000" spc="-18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y</a:t>
            </a:r>
            <a:r>
              <a:rPr dirty="0" u="heavy" sz="2000" spc="-4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o</a:t>
            </a:r>
            <a:r>
              <a:rPr dirty="0" u="heavy" sz="2000" spc="-4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l</a:t>
            </a:r>
            <a:r>
              <a:rPr dirty="0" u="heavy" sz="2000" spc="-9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a</a:t>
            </a:r>
            <a:r>
              <a:rPr dirty="0" u="heavy" sz="2000" spc="-6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bs.com</a:t>
            </a:r>
            <a:r>
              <a:rPr dirty="0" u="heavy" sz="2000" spc="-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/</a:t>
            </a:r>
            <a:r>
              <a:rPr dirty="0" u="heavy" sz="2000" spc="-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b</a:t>
            </a:r>
            <a:r>
              <a:rPr dirty="0" u="heavy" sz="2000" spc="-6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log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rebuchet MS"/>
              <a:cs typeface="Trebuchet MS"/>
            </a:endParaRPr>
          </a:p>
          <a:p>
            <a:pPr marL="12700" marR="5080">
              <a:lnSpc>
                <a:spcPct val="105100"/>
              </a:lnSpc>
              <a:spcBef>
                <a:spcPts val="5"/>
              </a:spcBef>
            </a:pPr>
            <a:r>
              <a:rPr dirty="0" sz="2000" spc="-60">
                <a:solidFill>
                  <a:srgbClr val="00050D"/>
                </a:solidFill>
                <a:latin typeface="Trebuchet MS"/>
                <a:cs typeface="Trebuchet MS"/>
              </a:rPr>
              <a:t>Luminoth </a:t>
            </a:r>
            <a:r>
              <a:rPr dirty="0" sz="2000" spc="-85">
                <a:solidFill>
                  <a:srgbClr val="00050D"/>
                </a:solidFill>
                <a:latin typeface="Trebuchet MS"/>
                <a:cs typeface="Trebuchet MS"/>
              </a:rPr>
              <a:t>(Computer </a:t>
            </a:r>
            <a:r>
              <a:rPr dirty="0" sz="2000" spc="-45">
                <a:solidFill>
                  <a:srgbClr val="00050D"/>
                </a:solidFill>
                <a:latin typeface="Trebuchet MS"/>
                <a:cs typeface="Trebuchet MS"/>
              </a:rPr>
              <a:t>Vision</a:t>
            </a:r>
            <a:r>
              <a:rPr dirty="0" sz="2000" spc="-21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000" spc="-120">
                <a:solidFill>
                  <a:srgbClr val="00050D"/>
                </a:solidFill>
                <a:latin typeface="Trebuchet MS"/>
                <a:cs typeface="Trebuchet MS"/>
              </a:rPr>
              <a:t>Toolkit)  </a:t>
            </a:r>
            <a:r>
              <a:rPr dirty="0" u="heavy" sz="2000" spc="-1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5"/>
              </a:rPr>
              <a:t>https://www.luminoth.ai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pc="-195"/>
              <a:t>To </a:t>
            </a:r>
            <a:r>
              <a:rPr dirty="0" spc="-40"/>
              <a:t>Learn</a:t>
            </a:r>
            <a:r>
              <a:rPr dirty="0" spc="-60"/>
              <a:t> </a:t>
            </a:r>
            <a:r>
              <a:rPr dirty="0" spc="5"/>
              <a:t>More…</a:t>
            </a:r>
          </a:p>
          <a:p>
            <a:pPr marL="12700" marR="157480">
              <a:lnSpc>
                <a:spcPct val="105000"/>
              </a:lnSpc>
              <a:spcBef>
                <a:spcPts val="50"/>
              </a:spcBef>
            </a:pPr>
            <a:r>
              <a:rPr dirty="0" sz="2000" spc="-55">
                <a:solidFill>
                  <a:srgbClr val="00050D"/>
                </a:solidFill>
              </a:rPr>
              <a:t>Google </a:t>
            </a:r>
            <a:r>
              <a:rPr dirty="0" sz="2000" spc="-5">
                <a:solidFill>
                  <a:srgbClr val="00050D"/>
                </a:solidFill>
              </a:rPr>
              <a:t>Machine </a:t>
            </a:r>
            <a:r>
              <a:rPr dirty="0" sz="2000" spc="-45">
                <a:solidFill>
                  <a:srgbClr val="00050D"/>
                </a:solidFill>
              </a:rPr>
              <a:t>Learning </a:t>
            </a:r>
            <a:r>
              <a:rPr dirty="0" sz="2000" spc="-15">
                <a:solidFill>
                  <a:srgbClr val="00050D"/>
                </a:solidFill>
              </a:rPr>
              <a:t>Crash </a:t>
            </a:r>
            <a:r>
              <a:rPr dirty="0" sz="2000" spc="-20">
                <a:solidFill>
                  <a:srgbClr val="00050D"/>
                </a:solidFill>
              </a:rPr>
              <a:t>Course  </a:t>
            </a:r>
            <a:r>
              <a:rPr dirty="0" u="heavy" sz="2000" spc="-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6"/>
              </a:rPr>
              <a:t>https://developers.google.com/machine- </a:t>
            </a:r>
            <a:r>
              <a:rPr dirty="0" sz="2000" spc="-80">
                <a:solidFill>
                  <a:srgbClr val="0462C1"/>
                </a:solidFill>
                <a:hlinkClick r:id="rId6"/>
              </a:rPr>
              <a:t> </a:t>
            </a:r>
            <a:r>
              <a:rPr dirty="0" u="heavy" sz="2000" spc="-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6"/>
              </a:rPr>
              <a:t>learning/crash-course/</a:t>
            </a:r>
            <a:endParaRPr sz="20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/>
          </a:p>
          <a:p>
            <a:pPr marL="12700" marR="5080">
              <a:lnSpc>
                <a:spcPct val="105000"/>
              </a:lnSpc>
            </a:pPr>
            <a:r>
              <a:rPr dirty="0" sz="2000" spc="-55">
                <a:solidFill>
                  <a:srgbClr val="00050D"/>
                </a:solidFill>
              </a:rPr>
              <a:t>Stanford </a:t>
            </a:r>
            <a:r>
              <a:rPr dirty="0" sz="2000" spc="-25">
                <a:solidFill>
                  <a:srgbClr val="00050D"/>
                </a:solidFill>
              </a:rPr>
              <a:t>course </a:t>
            </a:r>
            <a:r>
              <a:rPr dirty="0" sz="2000" spc="50">
                <a:solidFill>
                  <a:srgbClr val="00050D"/>
                </a:solidFill>
              </a:rPr>
              <a:t>CS229: </a:t>
            </a:r>
            <a:r>
              <a:rPr dirty="0" sz="2000" spc="-5">
                <a:solidFill>
                  <a:srgbClr val="00050D"/>
                </a:solidFill>
              </a:rPr>
              <a:t>Machine</a:t>
            </a:r>
            <a:r>
              <a:rPr dirty="0" sz="2000" spc="-450">
                <a:solidFill>
                  <a:srgbClr val="00050D"/>
                </a:solidFill>
              </a:rPr>
              <a:t> </a:t>
            </a:r>
            <a:r>
              <a:rPr dirty="0" sz="2000" spc="-45">
                <a:solidFill>
                  <a:srgbClr val="00050D"/>
                </a:solidFill>
              </a:rPr>
              <a:t>Learning  </a:t>
            </a:r>
            <a:r>
              <a:rPr dirty="0" u="heavy" sz="2000" spc="-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https://developers.google.com/machine- </a:t>
            </a:r>
            <a:r>
              <a:rPr dirty="0" sz="2000" spc="-80">
                <a:solidFill>
                  <a:srgbClr val="0462C1"/>
                </a:solidFill>
              </a:rPr>
              <a:t> </a:t>
            </a:r>
            <a:r>
              <a:rPr dirty="0" u="heavy" sz="2000" spc="-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learning/crash-course/</a:t>
            </a:r>
            <a:endParaRPr sz="2000"/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/>
          </a:p>
          <a:p>
            <a:pPr algn="just" marL="12700" marR="352425">
              <a:lnSpc>
                <a:spcPct val="105100"/>
              </a:lnSpc>
              <a:spcBef>
                <a:spcPts val="5"/>
              </a:spcBef>
            </a:pPr>
            <a:r>
              <a:rPr dirty="0" sz="2000" spc="-55">
                <a:solidFill>
                  <a:srgbClr val="00050D"/>
                </a:solidFill>
              </a:rPr>
              <a:t>Stanford </a:t>
            </a:r>
            <a:r>
              <a:rPr dirty="0" sz="2000" spc="-25">
                <a:solidFill>
                  <a:srgbClr val="00050D"/>
                </a:solidFill>
              </a:rPr>
              <a:t>course </a:t>
            </a:r>
            <a:r>
              <a:rPr dirty="0" sz="2000" spc="25">
                <a:solidFill>
                  <a:srgbClr val="00050D"/>
                </a:solidFill>
              </a:rPr>
              <a:t>CS231n:</a:t>
            </a:r>
            <a:r>
              <a:rPr dirty="0" sz="2000" spc="-265">
                <a:solidFill>
                  <a:srgbClr val="00050D"/>
                </a:solidFill>
              </a:rPr>
              <a:t> </a:t>
            </a:r>
            <a:r>
              <a:rPr dirty="0" sz="2000" spc="-70">
                <a:solidFill>
                  <a:srgbClr val="00050D"/>
                </a:solidFill>
              </a:rPr>
              <a:t>Convolutional  </a:t>
            </a:r>
            <a:r>
              <a:rPr dirty="0" sz="2000" spc="-50">
                <a:solidFill>
                  <a:srgbClr val="00050D"/>
                </a:solidFill>
              </a:rPr>
              <a:t>Neural </a:t>
            </a:r>
            <a:r>
              <a:rPr dirty="0" sz="2000" spc="-55">
                <a:solidFill>
                  <a:srgbClr val="00050D"/>
                </a:solidFill>
              </a:rPr>
              <a:t>Networks </a:t>
            </a:r>
            <a:r>
              <a:rPr dirty="0" sz="2000" spc="-114">
                <a:solidFill>
                  <a:srgbClr val="00050D"/>
                </a:solidFill>
              </a:rPr>
              <a:t>for </a:t>
            </a:r>
            <a:r>
              <a:rPr dirty="0" sz="2000" spc="-40">
                <a:solidFill>
                  <a:srgbClr val="00050D"/>
                </a:solidFill>
              </a:rPr>
              <a:t>Visual </a:t>
            </a:r>
            <a:r>
              <a:rPr dirty="0" sz="2000" spc="-55">
                <a:solidFill>
                  <a:srgbClr val="00050D"/>
                </a:solidFill>
              </a:rPr>
              <a:t>Recognition  </a:t>
            </a:r>
            <a:r>
              <a:rPr dirty="0" u="heavy" sz="2000" spc="-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http://cs231n.stanford.edu/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7425" cy="0"/>
          </a:xfrm>
          <a:custGeom>
            <a:avLst/>
            <a:gdLst/>
            <a:ahLst/>
            <a:cxnLst/>
            <a:rect l="l" t="t" r="r" b="b"/>
            <a:pathLst>
              <a:path w="9877425" h="0">
                <a:moveTo>
                  <a:pt x="0" y="0"/>
                </a:moveTo>
                <a:lnTo>
                  <a:pt x="9877425" y="0"/>
                </a:lnTo>
              </a:path>
            </a:pathLst>
          </a:custGeom>
          <a:ln w="6096">
            <a:solidFill>
              <a:srgbClr val="00748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0520" cy="6858000"/>
            <a:chOff x="0" y="0"/>
            <a:chExt cx="162052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20012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5552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What </a:t>
            </a:r>
            <a:r>
              <a:rPr dirty="0" spc="15"/>
              <a:t>is </a:t>
            </a:r>
            <a:r>
              <a:rPr dirty="0" spc="50"/>
              <a:t>a</a:t>
            </a:r>
            <a:r>
              <a:rPr dirty="0" spc="-570"/>
              <a:t> </a:t>
            </a:r>
            <a:r>
              <a:rPr dirty="0" spc="40"/>
              <a:t>Cat?</a:t>
            </a:r>
          </a:p>
        </p:txBody>
      </p:sp>
      <p:sp>
        <p:nvSpPr>
          <p:cNvPr id="8" name="object 8"/>
          <p:cNvSpPr/>
          <p:nvPr/>
        </p:nvSpPr>
        <p:spPr>
          <a:xfrm>
            <a:off x="3060192" y="1647444"/>
            <a:ext cx="2657856" cy="3563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90844" y="1647444"/>
            <a:ext cx="2191511" cy="3563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55152" y="1647443"/>
            <a:ext cx="2346960" cy="3563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667743" y="6422740"/>
            <a:ext cx="15049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5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4513" y="6498430"/>
            <a:ext cx="81661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0">
                <a:solidFill>
                  <a:srgbClr val="00050D"/>
                </a:solidFill>
                <a:latin typeface="Trebuchet MS"/>
                <a:cs typeface="Trebuchet MS"/>
              </a:rPr>
              <a:t>© </a:t>
            </a:r>
            <a:r>
              <a:rPr dirty="0" sz="900" spc="20" i="1">
                <a:solidFill>
                  <a:srgbClr val="00050D"/>
                </a:solidFill>
                <a:latin typeface="Arial"/>
                <a:cs typeface="Arial"/>
              </a:rPr>
              <a:t>2019</a:t>
            </a:r>
            <a:r>
              <a:rPr dirty="0" sz="900" spc="-18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900" spc="-40" i="1">
                <a:solidFill>
                  <a:srgbClr val="00050D"/>
                </a:solidFill>
                <a:latin typeface="Arial"/>
                <a:cs typeface="Arial"/>
              </a:rPr>
              <a:t>Tryolabs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47"/>
            <a:ext cx="12192000" cy="6855459"/>
            <a:chOff x="0" y="3047"/>
            <a:chExt cx="12192000" cy="6855459"/>
          </a:xfrm>
        </p:grpSpPr>
        <p:sp>
          <p:nvSpPr>
            <p:cNvPr id="4" name="object 4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47"/>
              <a:ext cx="12192000" cy="6854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56988" y="1082039"/>
              <a:ext cx="1944623" cy="20817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7800" y="6278880"/>
              <a:ext cx="1676400" cy="3718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83073" y="4052697"/>
            <a:ext cx="23895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0">
                <a:solidFill>
                  <a:srgbClr val="FFFFFF"/>
                </a:solidFill>
              </a:rPr>
              <a:t>Thank</a:t>
            </a:r>
            <a:r>
              <a:rPr dirty="0" sz="4000" spc="-290">
                <a:solidFill>
                  <a:srgbClr val="FFFFFF"/>
                </a:solidFill>
              </a:rPr>
              <a:t> </a:t>
            </a:r>
            <a:r>
              <a:rPr dirty="0" sz="4000" spc="-175">
                <a:solidFill>
                  <a:srgbClr val="FFFFFF"/>
                </a:solidFill>
              </a:rPr>
              <a:t>you!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5552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What </a:t>
            </a:r>
            <a:r>
              <a:rPr dirty="0" spc="15"/>
              <a:t>is </a:t>
            </a:r>
            <a:r>
              <a:rPr dirty="0" spc="50"/>
              <a:t>a</a:t>
            </a:r>
            <a:r>
              <a:rPr dirty="0" spc="-570"/>
              <a:t> </a:t>
            </a:r>
            <a:r>
              <a:rPr dirty="0" spc="40"/>
              <a:t>Cat?</a:t>
            </a:r>
          </a:p>
        </p:txBody>
      </p:sp>
      <p:sp>
        <p:nvSpPr>
          <p:cNvPr id="3" name="object 3"/>
          <p:cNvSpPr/>
          <p:nvPr/>
        </p:nvSpPr>
        <p:spPr>
          <a:xfrm>
            <a:off x="1871472" y="1650492"/>
            <a:ext cx="2397252" cy="3563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81500" y="1650492"/>
            <a:ext cx="2398776" cy="3563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91528" y="1650492"/>
            <a:ext cx="2202179" cy="3563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35098" y="5206110"/>
            <a:ext cx="1270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00050D"/>
                </a:solidFill>
                <a:latin typeface="Trebuchet MS"/>
                <a:cs typeface="Trebuchet MS"/>
              </a:rPr>
              <a:t>Occl</a:t>
            </a:r>
            <a:r>
              <a:rPr dirty="0" sz="2400" spc="-105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dirty="0" sz="2400" spc="-15">
                <a:solidFill>
                  <a:srgbClr val="00050D"/>
                </a:solidFill>
                <a:latin typeface="Trebuchet MS"/>
                <a:cs typeface="Trebuchet MS"/>
              </a:rPr>
              <a:t>sion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4909" y="5206110"/>
            <a:ext cx="1118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0">
                <a:solidFill>
                  <a:srgbClr val="00050D"/>
                </a:solidFill>
                <a:latin typeface="Trebuchet MS"/>
                <a:cs typeface="Trebuchet MS"/>
              </a:rPr>
              <a:t>Diversity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8129" y="5206110"/>
            <a:ext cx="1621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>
                <a:solidFill>
                  <a:srgbClr val="00050D"/>
                </a:solidFill>
                <a:latin typeface="Trebuchet MS"/>
                <a:cs typeface="Trebuchet MS"/>
              </a:rPr>
              <a:t>Deformation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06483" y="1862327"/>
            <a:ext cx="2540507" cy="3139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292590" y="5206110"/>
            <a:ext cx="2372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75">
                <a:solidFill>
                  <a:srgbClr val="00050D"/>
                </a:solidFill>
                <a:latin typeface="Trebuchet MS"/>
                <a:cs typeface="Trebuchet MS"/>
              </a:rPr>
              <a:t>Lighting</a:t>
            </a:r>
            <a:r>
              <a:rPr dirty="0" sz="2400" spc="-19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00050D"/>
                </a:solidFill>
                <a:latin typeface="Trebuchet MS"/>
                <a:cs typeface="Trebuchet MS"/>
              </a:rPr>
              <a:t>variations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67743" y="6422740"/>
            <a:ext cx="150495" cy="16891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1000" spc="55">
                <a:solidFill>
                  <a:srgbClr val="00050D"/>
                </a:solidFill>
                <a:latin typeface="Trebuchet MS"/>
                <a:cs typeface="Trebuchet MS"/>
              </a:rPr>
              <a:t>5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74513" y="6498430"/>
            <a:ext cx="81661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900" spc="50">
                <a:solidFill>
                  <a:srgbClr val="00050D"/>
                </a:solidFill>
                <a:latin typeface="Trebuchet MS"/>
                <a:cs typeface="Trebuchet MS"/>
              </a:rPr>
              <a:t>© </a:t>
            </a:r>
            <a:r>
              <a:rPr dirty="0" sz="900" spc="20" i="1">
                <a:solidFill>
                  <a:srgbClr val="00050D"/>
                </a:solidFill>
                <a:latin typeface="Arial"/>
                <a:cs typeface="Arial"/>
              </a:rPr>
              <a:t>2019</a:t>
            </a:r>
            <a:r>
              <a:rPr dirty="0" sz="900" spc="-18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900" spc="-40" i="1">
                <a:solidFill>
                  <a:srgbClr val="00050D"/>
                </a:solidFill>
                <a:latin typeface="Arial"/>
                <a:cs typeface="Arial"/>
              </a:rPr>
              <a:t>Tryolabs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095" y="0"/>
            <a:ext cx="12204700" cy="6864350"/>
            <a:chOff x="-6095" y="0"/>
            <a:chExt cx="12204700" cy="6864350"/>
          </a:xfrm>
        </p:grpSpPr>
        <p:sp>
          <p:nvSpPr>
            <p:cNvPr id="6" name="object 6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-6095" y="0"/>
              <a:ext cx="12204192" cy="6864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964" y="5237988"/>
              <a:ext cx="1363980" cy="1459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69068" y="6396227"/>
              <a:ext cx="1363979" cy="301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12184" y="2802762"/>
            <a:ext cx="3911600" cy="118364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 indent="358140">
              <a:lnSpc>
                <a:spcPts val="4320"/>
              </a:lnSpc>
              <a:spcBef>
                <a:spcPts val="640"/>
              </a:spcBef>
            </a:pPr>
            <a:r>
              <a:rPr dirty="0" sz="4000" spc="-120">
                <a:solidFill>
                  <a:srgbClr val="FFFFFF"/>
                </a:solidFill>
              </a:rPr>
              <a:t>Introduction </a:t>
            </a:r>
            <a:r>
              <a:rPr dirty="0" sz="4000" spc="-210">
                <a:solidFill>
                  <a:srgbClr val="FFFFFF"/>
                </a:solidFill>
              </a:rPr>
              <a:t>to  </a:t>
            </a:r>
            <a:r>
              <a:rPr dirty="0" sz="4000">
                <a:solidFill>
                  <a:srgbClr val="FFFFFF"/>
                </a:solidFill>
              </a:rPr>
              <a:t>Machine</a:t>
            </a:r>
            <a:r>
              <a:rPr dirty="0" sz="4000" spc="-250">
                <a:solidFill>
                  <a:srgbClr val="FFFFFF"/>
                </a:solidFill>
              </a:rPr>
              <a:t> </a:t>
            </a:r>
            <a:r>
              <a:rPr dirty="0" sz="4000" spc="-60">
                <a:solidFill>
                  <a:srgbClr val="FFFFFF"/>
                </a:solidFill>
              </a:rPr>
              <a:t>Learning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47618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What </a:t>
            </a:r>
            <a:r>
              <a:rPr dirty="0" spc="15"/>
              <a:t>is </a:t>
            </a:r>
            <a:r>
              <a:rPr dirty="0"/>
              <a:t>Machine</a:t>
            </a:r>
            <a:r>
              <a:rPr dirty="0" spc="-530"/>
              <a:t> </a:t>
            </a:r>
            <a:r>
              <a:rPr dirty="0" spc="1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26079" y="4189988"/>
            <a:ext cx="2267467" cy="161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22498" y="4810505"/>
            <a:ext cx="1438910" cy="295910"/>
          </a:xfrm>
          <a:custGeom>
            <a:avLst/>
            <a:gdLst/>
            <a:ahLst/>
            <a:cxnLst/>
            <a:rect l="l" t="t" r="r" b="b"/>
            <a:pathLst>
              <a:path w="1438910" h="295910">
                <a:moveTo>
                  <a:pt x="1438655" y="0"/>
                </a:moveTo>
                <a:lnTo>
                  <a:pt x="1436717" y="57548"/>
                </a:lnTo>
                <a:lnTo>
                  <a:pt x="1431432" y="104536"/>
                </a:lnTo>
                <a:lnTo>
                  <a:pt x="1423600" y="136213"/>
                </a:lnTo>
                <a:lnTo>
                  <a:pt x="1414017" y="147828"/>
                </a:lnTo>
                <a:lnTo>
                  <a:pt x="743965" y="147828"/>
                </a:lnTo>
                <a:lnTo>
                  <a:pt x="734383" y="159442"/>
                </a:lnTo>
                <a:lnTo>
                  <a:pt x="726551" y="191119"/>
                </a:lnTo>
                <a:lnTo>
                  <a:pt x="721266" y="238107"/>
                </a:lnTo>
                <a:lnTo>
                  <a:pt x="719327" y="295656"/>
                </a:lnTo>
                <a:lnTo>
                  <a:pt x="717389" y="238107"/>
                </a:lnTo>
                <a:lnTo>
                  <a:pt x="712104" y="191119"/>
                </a:lnTo>
                <a:lnTo>
                  <a:pt x="704272" y="159442"/>
                </a:lnTo>
                <a:lnTo>
                  <a:pt x="694689" y="147828"/>
                </a:lnTo>
                <a:lnTo>
                  <a:pt x="24637" y="147828"/>
                </a:lnTo>
                <a:lnTo>
                  <a:pt x="15055" y="136213"/>
                </a:lnTo>
                <a:lnTo>
                  <a:pt x="7223" y="104536"/>
                </a:lnTo>
                <a:lnTo>
                  <a:pt x="1938" y="57548"/>
                </a:lnTo>
                <a:lnTo>
                  <a:pt x="0" y="0"/>
                </a:lnTo>
              </a:path>
            </a:pathLst>
          </a:custGeom>
          <a:ln w="19812">
            <a:solidFill>
              <a:srgbClr val="0005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71109" y="4810505"/>
            <a:ext cx="2775585" cy="295910"/>
          </a:xfrm>
          <a:custGeom>
            <a:avLst/>
            <a:gdLst/>
            <a:ahLst/>
            <a:cxnLst/>
            <a:rect l="l" t="t" r="r" b="b"/>
            <a:pathLst>
              <a:path w="2775584" h="295910">
                <a:moveTo>
                  <a:pt x="2775204" y="0"/>
                </a:moveTo>
                <a:lnTo>
                  <a:pt x="2773265" y="57548"/>
                </a:lnTo>
                <a:lnTo>
                  <a:pt x="2767980" y="104536"/>
                </a:lnTo>
                <a:lnTo>
                  <a:pt x="2760148" y="136213"/>
                </a:lnTo>
                <a:lnTo>
                  <a:pt x="2750566" y="147828"/>
                </a:lnTo>
                <a:lnTo>
                  <a:pt x="1412239" y="147828"/>
                </a:lnTo>
                <a:lnTo>
                  <a:pt x="1402657" y="159442"/>
                </a:lnTo>
                <a:lnTo>
                  <a:pt x="1394825" y="191119"/>
                </a:lnTo>
                <a:lnTo>
                  <a:pt x="1389540" y="238107"/>
                </a:lnTo>
                <a:lnTo>
                  <a:pt x="1387602" y="295656"/>
                </a:lnTo>
                <a:lnTo>
                  <a:pt x="1385663" y="238107"/>
                </a:lnTo>
                <a:lnTo>
                  <a:pt x="1380378" y="191119"/>
                </a:lnTo>
                <a:lnTo>
                  <a:pt x="1372546" y="159442"/>
                </a:lnTo>
                <a:lnTo>
                  <a:pt x="1362964" y="147828"/>
                </a:lnTo>
                <a:lnTo>
                  <a:pt x="24637" y="147828"/>
                </a:lnTo>
                <a:lnTo>
                  <a:pt x="15055" y="136213"/>
                </a:lnTo>
                <a:lnTo>
                  <a:pt x="7223" y="104536"/>
                </a:lnTo>
                <a:lnTo>
                  <a:pt x="1938" y="57548"/>
                </a:lnTo>
                <a:lnTo>
                  <a:pt x="0" y="0"/>
                </a:lnTo>
              </a:path>
            </a:pathLst>
          </a:custGeom>
          <a:ln w="19811">
            <a:solidFill>
              <a:srgbClr val="0005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49957" y="1475943"/>
            <a:ext cx="9562465" cy="4045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dirty="0" sz="2400" spc="-140" i="1">
                <a:solidFill>
                  <a:srgbClr val="00050D"/>
                </a:solidFill>
                <a:latin typeface="Arial"/>
                <a:cs typeface="Arial"/>
              </a:rPr>
              <a:t>The </a:t>
            </a:r>
            <a:r>
              <a:rPr dirty="0" sz="2400" spc="-30" i="1">
                <a:solidFill>
                  <a:srgbClr val="00050D"/>
                </a:solidFill>
                <a:latin typeface="Arial"/>
                <a:cs typeface="Arial"/>
              </a:rPr>
              <a:t>subfield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of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computer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science </a:t>
            </a:r>
            <a:r>
              <a:rPr dirty="0" sz="2400" spc="15" i="1">
                <a:solidFill>
                  <a:srgbClr val="00050D"/>
                </a:solidFill>
                <a:latin typeface="Arial"/>
                <a:cs typeface="Arial"/>
              </a:rPr>
              <a:t>that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“gives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computers </a:t>
            </a:r>
            <a:r>
              <a:rPr dirty="0" sz="2400" spc="-15" i="1">
                <a:solidFill>
                  <a:srgbClr val="00050D"/>
                </a:solidFill>
                <a:latin typeface="Arial"/>
                <a:cs typeface="Arial"/>
              </a:rPr>
              <a:t>the </a:t>
            </a:r>
            <a:r>
              <a:rPr dirty="0" sz="2400" spc="-25" i="1">
                <a:solidFill>
                  <a:srgbClr val="00050D"/>
                </a:solidFill>
                <a:latin typeface="Arial"/>
                <a:cs typeface="Arial"/>
              </a:rPr>
              <a:t>ability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to</a:t>
            </a:r>
            <a:r>
              <a:rPr dirty="0" sz="2400" spc="-215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30" i="1">
                <a:solidFill>
                  <a:srgbClr val="00050D"/>
                </a:solidFill>
                <a:latin typeface="Arial"/>
                <a:cs typeface="Arial"/>
              </a:rPr>
              <a:t>learn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5"/>
              </a:lnSpc>
            </a:pP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without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being 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explicitly</a:t>
            </a:r>
            <a:r>
              <a:rPr dirty="0" sz="2400" spc="-13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programmed”.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(Arthur </a:t>
            </a:r>
            <a:r>
              <a:rPr dirty="0" sz="2400" spc="-75" i="1">
                <a:solidFill>
                  <a:srgbClr val="00050D"/>
                </a:solidFill>
                <a:latin typeface="Arial"/>
                <a:cs typeface="Arial"/>
              </a:rPr>
              <a:t>Samuel,</a:t>
            </a:r>
            <a:r>
              <a:rPr dirty="0" sz="2400" spc="-95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25" i="1">
                <a:solidFill>
                  <a:srgbClr val="00050D"/>
                </a:solidFill>
                <a:latin typeface="Arial"/>
                <a:cs typeface="Arial"/>
              </a:rPr>
              <a:t>1959)</a:t>
            </a:r>
            <a:endParaRPr sz="2400">
              <a:latin typeface="Arial"/>
              <a:cs typeface="Arial"/>
            </a:endParaRPr>
          </a:p>
          <a:p>
            <a:pPr marL="12700" marR="306705">
              <a:lnSpc>
                <a:spcPct val="90100"/>
              </a:lnSpc>
              <a:spcBef>
                <a:spcPts val="1800"/>
              </a:spcBef>
            </a:pPr>
            <a:r>
              <a:rPr dirty="0" sz="2400" spc="-250" i="1">
                <a:solidFill>
                  <a:srgbClr val="00050D"/>
                </a:solidFill>
                <a:latin typeface="Arial"/>
                <a:cs typeface="Arial"/>
              </a:rPr>
              <a:t>A </a:t>
            </a:r>
            <a:r>
              <a:rPr dirty="0" sz="2400" spc="-55" i="1">
                <a:solidFill>
                  <a:srgbClr val="00050D"/>
                </a:solidFill>
                <a:latin typeface="Arial"/>
                <a:cs typeface="Arial"/>
              </a:rPr>
              <a:t>computer 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program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is </a:t>
            </a:r>
            <a:r>
              <a:rPr dirty="0" sz="2400" spc="-50" i="1">
                <a:solidFill>
                  <a:srgbClr val="00050D"/>
                </a:solidFill>
                <a:latin typeface="Arial"/>
                <a:cs typeface="Arial"/>
              </a:rPr>
              <a:t>said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to </a:t>
            </a:r>
            <a:r>
              <a:rPr dirty="0" sz="2400" spc="-30" i="1">
                <a:solidFill>
                  <a:srgbClr val="00050D"/>
                </a:solidFill>
                <a:latin typeface="Arial"/>
                <a:cs typeface="Arial"/>
              </a:rPr>
              <a:t>learn </a:t>
            </a:r>
            <a:r>
              <a:rPr dirty="0" sz="2400" spc="-15" i="1">
                <a:solidFill>
                  <a:srgbClr val="00050D"/>
                </a:solidFill>
                <a:latin typeface="Arial"/>
                <a:cs typeface="Arial"/>
              </a:rPr>
              <a:t>from </a:t>
            </a:r>
            <a:r>
              <a:rPr dirty="0" sz="2400" spc="-70" i="1">
                <a:solidFill>
                  <a:srgbClr val="00050D"/>
                </a:solidFill>
                <a:latin typeface="Arial"/>
                <a:cs typeface="Arial"/>
              </a:rPr>
              <a:t>experience </a:t>
            </a:r>
            <a:r>
              <a:rPr dirty="0" sz="2400" spc="-265" i="1">
                <a:solidFill>
                  <a:srgbClr val="00050D"/>
                </a:solidFill>
                <a:latin typeface="Arial"/>
                <a:cs typeface="Arial"/>
              </a:rPr>
              <a:t>E </a:t>
            </a:r>
            <a:r>
              <a:rPr dirty="0" sz="2400" spc="-15" i="1">
                <a:solidFill>
                  <a:srgbClr val="00050D"/>
                </a:solidFill>
                <a:latin typeface="Arial"/>
                <a:cs typeface="Arial"/>
              </a:rPr>
              <a:t>with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respect to  </a:t>
            </a:r>
            <a:r>
              <a:rPr dirty="0" sz="2400" spc="-85" i="1">
                <a:solidFill>
                  <a:srgbClr val="00050D"/>
                </a:solidFill>
                <a:latin typeface="Arial"/>
                <a:cs typeface="Arial"/>
              </a:rPr>
              <a:t>some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class </a:t>
            </a:r>
            <a:r>
              <a:rPr dirty="0" sz="2400" spc="-20" i="1">
                <a:solidFill>
                  <a:srgbClr val="00050D"/>
                </a:solidFill>
                <a:latin typeface="Arial"/>
                <a:cs typeface="Arial"/>
              </a:rPr>
              <a:t>of </a:t>
            </a:r>
            <a:r>
              <a:rPr dirty="0" sz="2400" spc="-40" i="1">
                <a:solidFill>
                  <a:srgbClr val="00050D"/>
                </a:solidFill>
                <a:latin typeface="Arial"/>
                <a:cs typeface="Arial"/>
              </a:rPr>
              <a:t>tasks </a:t>
            </a:r>
            <a:r>
              <a:rPr dirty="0" sz="2400" spc="-295" i="1">
                <a:solidFill>
                  <a:srgbClr val="00050D"/>
                </a:solidFill>
                <a:latin typeface="Arial"/>
                <a:cs typeface="Arial"/>
              </a:rPr>
              <a:t>T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and </a:t>
            </a:r>
            <a:r>
              <a:rPr dirty="0" sz="2400" spc="-35" i="1">
                <a:solidFill>
                  <a:srgbClr val="00050D"/>
                </a:solidFill>
                <a:latin typeface="Arial"/>
                <a:cs typeface="Arial"/>
              </a:rPr>
              <a:t>performance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measure </a:t>
            </a:r>
            <a:r>
              <a:rPr dirty="0" sz="2400" spc="-265" i="1">
                <a:solidFill>
                  <a:srgbClr val="00050D"/>
                </a:solidFill>
                <a:latin typeface="Arial"/>
                <a:cs typeface="Arial"/>
              </a:rPr>
              <a:t>P </a:t>
            </a:r>
            <a:r>
              <a:rPr dirty="0" sz="2400" spc="30" i="1">
                <a:solidFill>
                  <a:srgbClr val="00050D"/>
                </a:solidFill>
                <a:latin typeface="Arial"/>
                <a:cs typeface="Arial"/>
              </a:rPr>
              <a:t>if </a:t>
            </a:r>
            <a:r>
              <a:rPr dirty="0" sz="2400" spc="-5" i="1">
                <a:solidFill>
                  <a:srgbClr val="00050D"/>
                </a:solidFill>
                <a:latin typeface="Arial"/>
                <a:cs typeface="Arial"/>
              </a:rPr>
              <a:t>its </a:t>
            </a:r>
            <a:r>
              <a:rPr dirty="0" sz="2400" spc="-35" i="1">
                <a:solidFill>
                  <a:srgbClr val="00050D"/>
                </a:solidFill>
                <a:latin typeface="Arial"/>
                <a:cs typeface="Arial"/>
              </a:rPr>
              <a:t>performance </a:t>
            </a:r>
            <a:r>
              <a:rPr dirty="0" sz="2400" spc="5" i="1">
                <a:solidFill>
                  <a:srgbClr val="00050D"/>
                </a:solidFill>
                <a:latin typeface="Arial"/>
                <a:cs typeface="Arial"/>
              </a:rPr>
              <a:t>at  </a:t>
            </a:r>
            <a:r>
              <a:rPr dirty="0" sz="2400" spc="-45" i="1">
                <a:solidFill>
                  <a:srgbClr val="00050D"/>
                </a:solidFill>
                <a:latin typeface="Arial"/>
                <a:cs typeface="Arial"/>
              </a:rPr>
              <a:t>tasks </a:t>
            </a:r>
            <a:r>
              <a:rPr dirty="0" sz="2400" spc="-5" i="1">
                <a:solidFill>
                  <a:srgbClr val="00050D"/>
                </a:solidFill>
                <a:latin typeface="Arial"/>
                <a:cs typeface="Arial"/>
              </a:rPr>
              <a:t>in </a:t>
            </a:r>
            <a:r>
              <a:rPr dirty="0" sz="2400" spc="-254" i="1">
                <a:solidFill>
                  <a:srgbClr val="00050D"/>
                </a:solidFill>
                <a:latin typeface="Arial"/>
                <a:cs typeface="Arial"/>
              </a:rPr>
              <a:t>T, </a:t>
            </a:r>
            <a:r>
              <a:rPr dirty="0" sz="2400" spc="-75" i="1">
                <a:solidFill>
                  <a:srgbClr val="00050D"/>
                </a:solidFill>
                <a:latin typeface="Arial"/>
                <a:cs typeface="Arial"/>
              </a:rPr>
              <a:t>as </a:t>
            </a:r>
            <a:r>
              <a:rPr dirty="0" sz="2400" spc="-60" i="1">
                <a:solidFill>
                  <a:srgbClr val="00050D"/>
                </a:solidFill>
                <a:latin typeface="Arial"/>
                <a:cs typeface="Arial"/>
              </a:rPr>
              <a:t>measured </a:t>
            </a:r>
            <a:r>
              <a:rPr dirty="0" sz="2400" spc="-130" i="1">
                <a:solidFill>
                  <a:srgbClr val="00050D"/>
                </a:solidFill>
                <a:latin typeface="Arial"/>
                <a:cs typeface="Arial"/>
              </a:rPr>
              <a:t>by </a:t>
            </a:r>
            <a:r>
              <a:rPr dirty="0" sz="2400" spc="-275" i="1">
                <a:solidFill>
                  <a:srgbClr val="00050D"/>
                </a:solidFill>
                <a:latin typeface="Arial"/>
                <a:cs typeface="Arial"/>
              </a:rPr>
              <a:t>P, </a:t>
            </a:r>
            <a:r>
              <a:rPr dirty="0" sz="2400" spc="-75" i="1">
                <a:solidFill>
                  <a:srgbClr val="00050D"/>
                </a:solidFill>
                <a:latin typeface="Arial"/>
                <a:cs typeface="Arial"/>
              </a:rPr>
              <a:t>improves </a:t>
            </a:r>
            <a:r>
              <a:rPr dirty="0" sz="2400" spc="-15" i="1">
                <a:solidFill>
                  <a:srgbClr val="00050D"/>
                </a:solidFill>
                <a:latin typeface="Arial"/>
                <a:cs typeface="Arial"/>
              </a:rPr>
              <a:t>with </a:t>
            </a:r>
            <a:r>
              <a:rPr dirty="0" sz="2400" spc="-70" i="1">
                <a:solidFill>
                  <a:srgbClr val="00050D"/>
                </a:solidFill>
                <a:latin typeface="Arial"/>
                <a:cs typeface="Arial"/>
              </a:rPr>
              <a:t>experience</a:t>
            </a:r>
            <a:r>
              <a:rPr dirty="0" sz="2400" spc="-114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80" i="1">
                <a:solidFill>
                  <a:srgbClr val="00050D"/>
                </a:solidFill>
                <a:latin typeface="Arial"/>
                <a:cs typeface="Arial"/>
              </a:rPr>
              <a:t>E.”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dirty="0" sz="2400" spc="-170" i="1">
                <a:solidFill>
                  <a:srgbClr val="00050D"/>
                </a:solidFill>
                <a:latin typeface="Arial"/>
                <a:cs typeface="Arial"/>
              </a:rPr>
              <a:t>(Tom </a:t>
            </a:r>
            <a:r>
              <a:rPr dirty="0" sz="2400" spc="-25" i="1">
                <a:solidFill>
                  <a:srgbClr val="00050D"/>
                </a:solidFill>
                <a:latin typeface="Arial"/>
                <a:cs typeface="Arial"/>
              </a:rPr>
              <a:t>Mitchell,</a:t>
            </a:r>
            <a:r>
              <a:rPr dirty="0" sz="2400" spc="30" i="1">
                <a:solidFill>
                  <a:srgbClr val="00050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050D"/>
                </a:solidFill>
                <a:latin typeface="Arial"/>
                <a:cs typeface="Arial"/>
              </a:rPr>
              <a:t>1997)</a:t>
            </a:r>
            <a:endParaRPr sz="2400">
              <a:latin typeface="Arial"/>
              <a:cs typeface="Arial"/>
            </a:endParaRPr>
          </a:p>
          <a:p>
            <a:pPr marL="1457325" marR="3736340" indent="-147320">
              <a:lnSpc>
                <a:spcPct val="162500"/>
              </a:lnSpc>
              <a:spcBef>
                <a:spcPts val="2050"/>
              </a:spcBef>
              <a:tabLst>
                <a:tab pos="3863975" algn="l"/>
              </a:tabLst>
            </a:pPr>
            <a:r>
              <a:rPr dirty="0" sz="2400" spc="-25">
                <a:solidFill>
                  <a:srgbClr val="00050D"/>
                </a:solidFill>
                <a:latin typeface="Trebuchet MS"/>
                <a:cs typeface="Trebuchet MS"/>
              </a:rPr>
              <a:t>Using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data </a:t>
            </a:r>
            <a:r>
              <a:rPr dirty="0" sz="2400" spc="-140">
                <a:solidFill>
                  <a:srgbClr val="00050D"/>
                </a:solidFill>
                <a:latin typeface="Trebuchet MS"/>
                <a:cs typeface="Trebuchet MS"/>
              </a:rPr>
              <a:t>for </a:t>
            </a:r>
            <a:r>
              <a:rPr dirty="0" sz="2400" spc="-55">
                <a:solidFill>
                  <a:srgbClr val="00050D"/>
                </a:solidFill>
                <a:latin typeface="Trebuchet MS"/>
                <a:cs typeface="Trebuchet MS"/>
              </a:rPr>
              <a:t>answering</a:t>
            </a:r>
            <a:r>
              <a:rPr dirty="0" sz="2400" spc="-38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00050D"/>
                </a:solidFill>
                <a:latin typeface="Trebuchet MS"/>
                <a:cs typeface="Trebuchet MS"/>
              </a:rPr>
              <a:t>questions  </a:t>
            </a:r>
            <a:r>
              <a:rPr dirty="0" sz="2400" spc="-105">
                <a:solidFill>
                  <a:srgbClr val="2C889F"/>
                </a:solidFill>
                <a:latin typeface="Trebuchet MS"/>
                <a:cs typeface="Trebuchet MS"/>
              </a:rPr>
              <a:t>Training	</a:t>
            </a:r>
            <a:r>
              <a:rPr dirty="0" sz="2400" spc="-80">
                <a:solidFill>
                  <a:srgbClr val="2C889F"/>
                </a:solidFill>
                <a:latin typeface="Trebuchet MS"/>
                <a:cs typeface="Trebuchet MS"/>
              </a:rPr>
              <a:t>Predicting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957" y="531063"/>
            <a:ext cx="29286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35"/>
              <a:t>The </a:t>
            </a:r>
            <a:r>
              <a:rPr dirty="0" spc="15"/>
              <a:t>Big </a:t>
            </a:r>
            <a:r>
              <a:rPr dirty="0"/>
              <a:t>Data</a:t>
            </a:r>
            <a:r>
              <a:rPr dirty="0" spc="-434"/>
              <a:t> </a:t>
            </a:r>
            <a:r>
              <a:rPr dirty="0" spc="-50"/>
              <a:t>Era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175082"/>
            <a:ext cx="362775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007484"/>
                </a:solidFill>
                <a:latin typeface="Trebuchet MS"/>
                <a:cs typeface="Trebuchet MS"/>
              </a:rPr>
              <a:t>Introduction </a:t>
            </a:r>
            <a:r>
              <a:rPr dirty="0" sz="2000" spc="-100">
                <a:solidFill>
                  <a:srgbClr val="007484"/>
                </a:solidFill>
                <a:latin typeface="Trebuchet MS"/>
                <a:cs typeface="Trebuchet MS"/>
              </a:rPr>
              <a:t>to </a:t>
            </a:r>
            <a:r>
              <a:rPr dirty="0" sz="2000" spc="5">
                <a:solidFill>
                  <a:srgbClr val="007484"/>
                </a:solidFill>
                <a:latin typeface="Trebuchet MS"/>
                <a:cs typeface="Trebuchet MS"/>
              </a:rPr>
              <a:t>Machine</a:t>
            </a:r>
            <a:r>
              <a:rPr dirty="0" sz="2000" spc="-180">
                <a:solidFill>
                  <a:srgbClr val="007484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007484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65376" y="1805939"/>
            <a:ext cx="3213100" cy="4348480"/>
            <a:chOff x="1865376" y="1805939"/>
            <a:chExt cx="3213100" cy="4348480"/>
          </a:xfrm>
        </p:grpSpPr>
        <p:sp>
          <p:nvSpPr>
            <p:cNvPr id="5" name="object 5"/>
            <p:cNvSpPr/>
            <p:nvPr/>
          </p:nvSpPr>
          <p:spPr>
            <a:xfrm>
              <a:off x="1871472" y="1812035"/>
              <a:ext cx="3200400" cy="4335780"/>
            </a:xfrm>
            <a:custGeom>
              <a:avLst/>
              <a:gdLst/>
              <a:ahLst/>
              <a:cxnLst/>
              <a:rect l="l" t="t" r="r" b="b"/>
              <a:pathLst>
                <a:path w="3200400" h="4335780">
                  <a:moveTo>
                    <a:pt x="2667000" y="0"/>
                  </a:moveTo>
                  <a:lnTo>
                    <a:pt x="533400" y="0"/>
                  </a:lnTo>
                  <a:lnTo>
                    <a:pt x="484842" y="2179"/>
                  </a:lnTo>
                  <a:lnTo>
                    <a:pt x="437507" y="8592"/>
                  </a:lnTo>
                  <a:lnTo>
                    <a:pt x="391583" y="19050"/>
                  </a:lnTo>
                  <a:lnTo>
                    <a:pt x="347258" y="33364"/>
                  </a:lnTo>
                  <a:lnTo>
                    <a:pt x="304721" y="51348"/>
                  </a:lnTo>
                  <a:lnTo>
                    <a:pt x="264159" y="72813"/>
                  </a:lnTo>
                  <a:lnTo>
                    <a:pt x="225762" y="97570"/>
                  </a:lnTo>
                  <a:lnTo>
                    <a:pt x="189716" y="125432"/>
                  </a:lnTo>
                  <a:lnTo>
                    <a:pt x="156209" y="156210"/>
                  </a:lnTo>
                  <a:lnTo>
                    <a:pt x="125432" y="189716"/>
                  </a:lnTo>
                  <a:lnTo>
                    <a:pt x="97570" y="225762"/>
                  </a:lnTo>
                  <a:lnTo>
                    <a:pt x="72813" y="264160"/>
                  </a:lnTo>
                  <a:lnTo>
                    <a:pt x="51348" y="304721"/>
                  </a:lnTo>
                  <a:lnTo>
                    <a:pt x="33364" y="347258"/>
                  </a:lnTo>
                  <a:lnTo>
                    <a:pt x="19050" y="391583"/>
                  </a:lnTo>
                  <a:lnTo>
                    <a:pt x="8592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0" y="3802367"/>
                  </a:lnTo>
                  <a:lnTo>
                    <a:pt x="2179" y="3850919"/>
                  </a:lnTo>
                  <a:lnTo>
                    <a:pt x="8592" y="3898250"/>
                  </a:lnTo>
                  <a:lnTo>
                    <a:pt x="19050" y="3944171"/>
                  </a:lnTo>
                  <a:lnTo>
                    <a:pt x="33364" y="3988494"/>
                  </a:lnTo>
                  <a:lnTo>
                    <a:pt x="51348" y="4031031"/>
                  </a:lnTo>
                  <a:lnTo>
                    <a:pt x="72813" y="4071593"/>
                  </a:lnTo>
                  <a:lnTo>
                    <a:pt x="97570" y="4109992"/>
                  </a:lnTo>
                  <a:lnTo>
                    <a:pt x="125432" y="4146040"/>
                  </a:lnTo>
                  <a:lnTo>
                    <a:pt x="156210" y="4179549"/>
                  </a:lnTo>
                  <a:lnTo>
                    <a:pt x="189716" y="4210330"/>
                  </a:lnTo>
                  <a:lnTo>
                    <a:pt x="225762" y="4238194"/>
                  </a:lnTo>
                  <a:lnTo>
                    <a:pt x="264159" y="4262954"/>
                  </a:lnTo>
                  <a:lnTo>
                    <a:pt x="304721" y="4284422"/>
                  </a:lnTo>
                  <a:lnTo>
                    <a:pt x="347258" y="4302409"/>
                  </a:lnTo>
                  <a:lnTo>
                    <a:pt x="391583" y="4316726"/>
                  </a:lnTo>
                  <a:lnTo>
                    <a:pt x="437507" y="4327186"/>
                  </a:lnTo>
                  <a:lnTo>
                    <a:pt x="484842" y="4333600"/>
                  </a:lnTo>
                  <a:lnTo>
                    <a:pt x="533400" y="4335780"/>
                  </a:lnTo>
                  <a:lnTo>
                    <a:pt x="2667000" y="4335780"/>
                  </a:lnTo>
                  <a:lnTo>
                    <a:pt x="2715557" y="4333600"/>
                  </a:lnTo>
                  <a:lnTo>
                    <a:pt x="2762892" y="4327186"/>
                  </a:lnTo>
                  <a:lnTo>
                    <a:pt x="2808816" y="4316726"/>
                  </a:lnTo>
                  <a:lnTo>
                    <a:pt x="2853141" y="4302409"/>
                  </a:lnTo>
                  <a:lnTo>
                    <a:pt x="2895678" y="4284422"/>
                  </a:lnTo>
                  <a:lnTo>
                    <a:pt x="2936240" y="4262954"/>
                  </a:lnTo>
                  <a:lnTo>
                    <a:pt x="2974637" y="4238194"/>
                  </a:lnTo>
                  <a:lnTo>
                    <a:pt x="3010683" y="4210330"/>
                  </a:lnTo>
                  <a:lnTo>
                    <a:pt x="3044190" y="4179549"/>
                  </a:lnTo>
                  <a:lnTo>
                    <a:pt x="3074967" y="4146040"/>
                  </a:lnTo>
                  <a:lnTo>
                    <a:pt x="3102829" y="4109992"/>
                  </a:lnTo>
                  <a:lnTo>
                    <a:pt x="3127586" y="4071593"/>
                  </a:lnTo>
                  <a:lnTo>
                    <a:pt x="3149051" y="4031031"/>
                  </a:lnTo>
                  <a:lnTo>
                    <a:pt x="3167035" y="3988494"/>
                  </a:lnTo>
                  <a:lnTo>
                    <a:pt x="3181350" y="3944171"/>
                  </a:lnTo>
                  <a:lnTo>
                    <a:pt x="3191807" y="3898250"/>
                  </a:lnTo>
                  <a:lnTo>
                    <a:pt x="3198220" y="3850919"/>
                  </a:lnTo>
                  <a:lnTo>
                    <a:pt x="3200400" y="3802367"/>
                  </a:lnTo>
                  <a:lnTo>
                    <a:pt x="3200400" y="533400"/>
                  </a:lnTo>
                  <a:lnTo>
                    <a:pt x="3198220" y="484842"/>
                  </a:lnTo>
                  <a:lnTo>
                    <a:pt x="3191807" y="437507"/>
                  </a:lnTo>
                  <a:lnTo>
                    <a:pt x="3181349" y="391583"/>
                  </a:lnTo>
                  <a:lnTo>
                    <a:pt x="3167035" y="347258"/>
                  </a:lnTo>
                  <a:lnTo>
                    <a:pt x="3149051" y="304721"/>
                  </a:lnTo>
                  <a:lnTo>
                    <a:pt x="3127586" y="264159"/>
                  </a:lnTo>
                  <a:lnTo>
                    <a:pt x="3102829" y="225762"/>
                  </a:lnTo>
                  <a:lnTo>
                    <a:pt x="3074967" y="189716"/>
                  </a:lnTo>
                  <a:lnTo>
                    <a:pt x="3044189" y="156209"/>
                  </a:lnTo>
                  <a:lnTo>
                    <a:pt x="3010683" y="125432"/>
                  </a:lnTo>
                  <a:lnTo>
                    <a:pt x="2974637" y="97570"/>
                  </a:lnTo>
                  <a:lnTo>
                    <a:pt x="2936239" y="72813"/>
                  </a:lnTo>
                  <a:lnTo>
                    <a:pt x="2895678" y="51348"/>
                  </a:lnTo>
                  <a:lnTo>
                    <a:pt x="2853141" y="33364"/>
                  </a:lnTo>
                  <a:lnTo>
                    <a:pt x="2808816" y="19050"/>
                  </a:lnTo>
                  <a:lnTo>
                    <a:pt x="2762892" y="8592"/>
                  </a:lnTo>
                  <a:lnTo>
                    <a:pt x="2715557" y="2179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71472" y="1812035"/>
              <a:ext cx="3200400" cy="4335780"/>
            </a:xfrm>
            <a:custGeom>
              <a:avLst/>
              <a:gdLst/>
              <a:ahLst/>
              <a:cxnLst/>
              <a:rect l="l" t="t" r="r" b="b"/>
              <a:pathLst>
                <a:path w="3200400" h="4335780">
                  <a:moveTo>
                    <a:pt x="0" y="533400"/>
                  </a:moveTo>
                  <a:lnTo>
                    <a:pt x="2179" y="484842"/>
                  </a:lnTo>
                  <a:lnTo>
                    <a:pt x="8592" y="437507"/>
                  </a:lnTo>
                  <a:lnTo>
                    <a:pt x="19050" y="391583"/>
                  </a:lnTo>
                  <a:lnTo>
                    <a:pt x="33364" y="347258"/>
                  </a:lnTo>
                  <a:lnTo>
                    <a:pt x="51348" y="304721"/>
                  </a:lnTo>
                  <a:lnTo>
                    <a:pt x="72813" y="264160"/>
                  </a:lnTo>
                  <a:lnTo>
                    <a:pt x="97570" y="225762"/>
                  </a:lnTo>
                  <a:lnTo>
                    <a:pt x="125432" y="189716"/>
                  </a:lnTo>
                  <a:lnTo>
                    <a:pt x="156209" y="156210"/>
                  </a:lnTo>
                  <a:lnTo>
                    <a:pt x="189716" y="125432"/>
                  </a:lnTo>
                  <a:lnTo>
                    <a:pt x="225762" y="97570"/>
                  </a:lnTo>
                  <a:lnTo>
                    <a:pt x="264159" y="72813"/>
                  </a:lnTo>
                  <a:lnTo>
                    <a:pt x="304721" y="51348"/>
                  </a:lnTo>
                  <a:lnTo>
                    <a:pt x="347258" y="33364"/>
                  </a:lnTo>
                  <a:lnTo>
                    <a:pt x="391583" y="19050"/>
                  </a:lnTo>
                  <a:lnTo>
                    <a:pt x="437507" y="8592"/>
                  </a:lnTo>
                  <a:lnTo>
                    <a:pt x="484842" y="2179"/>
                  </a:lnTo>
                  <a:lnTo>
                    <a:pt x="533400" y="0"/>
                  </a:lnTo>
                  <a:lnTo>
                    <a:pt x="2667000" y="0"/>
                  </a:lnTo>
                  <a:lnTo>
                    <a:pt x="2715557" y="2179"/>
                  </a:lnTo>
                  <a:lnTo>
                    <a:pt x="2762892" y="8592"/>
                  </a:lnTo>
                  <a:lnTo>
                    <a:pt x="2808816" y="19050"/>
                  </a:lnTo>
                  <a:lnTo>
                    <a:pt x="2853141" y="33364"/>
                  </a:lnTo>
                  <a:lnTo>
                    <a:pt x="2895678" y="51348"/>
                  </a:lnTo>
                  <a:lnTo>
                    <a:pt x="2936239" y="72813"/>
                  </a:lnTo>
                  <a:lnTo>
                    <a:pt x="2974637" y="97570"/>
                  </a:lnTo>
                  <a:lnTo>
                    <a:pt x="3010683" y="125432"/>
                  </a:lnTo>
                  <a:lnTo>
                    <a:pt x="3044189" y="156209"/>
                  </a:lnTo>
                  <a:lnTo>
                    <a:pt x="3074967" y="189716"/>
                  </a:lnTo>
                  <a:lnTo>
                    <a:pt x="3102829" y="225762"/>
                  </a:lnTo>
                  <a:lnTo>
                    <a:pt x="3127586" y="264159"/>
                  </a:lnTo>
                  <a:lnTo>
                    <a:pt x="3149051" y="304721"/>
                  </a:lnTo>
                  <a:lnTo>
                    <a:pt x="3167035" y="347258"/>
                  </a:lnTo>
                  <a:lnTo>
                    <a:pt x="3181349" y="391583"/>
                  </a:lnTo>
                  <a:lnTo>
                    <a:pt x="3191807" y="437507"/>
                  </a:lnTo>
                  <a:lnTo>
                    <a:pt x="3198220" y="484842"/>
                  </a:lnTo>
                  <a:lnTo>
                    <a:pt x="3200400" y="533400"/>
                  </a:lnTo>
                  <a:lnTo>
                    <a:pt x="3200400" y="3802367"/>
                  </a:lnTo>
                  <a:lnTo>
                    <a:pt x="3198220" y="3850919"/>
                  </a:lnTo>
                  <a:lnTo>
                    <a:pt x="3191807" y="3898250"/>
                  </a:lnTo>
                  <a:lnTo>
                    <a:pt x="3181350" y="3944171"/>
                  </a:lnTo>
                  <a:lnTo>
                    <a:pt x="3167035" y="3988494"/>
                  </a:lnTo>
                  <a:lnTo>
                    <a:pt x="3149051" y="4031031"/>
                  </a:lnTo>
                  <a:lnTo>
                    <a:pt x="3127586" y="4071593"/>
                  </a:lnTo>
                  <a:lnTo>
                    <a:pt x="3102829" y="4109992"/>
                  </a:lnTo>
                  <a:lnTo>
                    <a:pt x="3074967" y="4146040"/>
                  </a:lnTo>
                  <a:lnTo>
                    <a:pt x="3044190" y="4179549"/>
                  </a:lnTo>
                  <a:lnTo>
                    <a:pt x="3010683" y="4210330"/>
                  </a:lnTo>
                  <a:lnTo>
                    <a:pt x="2974637" y="4238194"/>
                  </a:lnTo>
                  <a:lnTo>
                    <a:pt x="2936240" y="4262954"/>
                  </a:lnTo>
                  <a:lnTo>
                    <a:pt x="2895678" y="4284422"/>
                  </a:lnTo>
                  <a:lnTo>
                    <a:pt x="2853141" y="4302409"/>
                  </a:lnTo>
                  <a:lnTo>
                    <a:pt x="2808816" y="4316726"/>
                  </a:lnTo>
                  <a:lnTo>
                    <a:pt x="2762892" y="4327186"/>
                  </a:lnTo>
                  <a:lnTo>
                    <a:pt x="2715557" y="4333600"/>
                  </a:lnTo>
                  <a:lnTo>
                    <a:pt x="2667000" y="4335780"/>
                  </a:lnTo>
                  <a:lnTo>
                    <a:pt x="533400" y="4335780"/>
                  </a:lnTo>
                  <a:lnTo>
                    <a:pt x="484842" y="4333600"/>
                  </a:lnTo>
                  <a:lnTo>
                    <a:pt x="437507" y="4327186"/>
                  </a:lnTo>
                  <a:lnTo>
                    <a:pt x="391583" y="4316726"/>
                  </a:lnTo>
                  <a:lnTo>
                    <a:pt x="347258" y="4302409"/>
                  </a:lnTo>
                  <a:lnTo>
                    <a:pt x="304721" y="4284422"/>
                  </a:lnTo>
                  <a:lnTo>
                    <a:pt x="264159" y="4262954"/>
                  </a:lnTo>
                  <a:lnTo>
                    <a:pt x="225762" y="4238194"/>
                  </a:lnTo>
                  <a:lnTo>
                    <a:pt x="189716" y="4210330"/>
                  </a:lnTo>
                  <a:lnTo>
                    <a:pt x="156210" y="4179549"/>
                  </a:lnTo>
                  <a:lnTo>
                    <a:pt x="125432" y="4146040"/>
                  </a:lnTo>
                  <a:lnTo>
                    <a:pt x="97570" y="4109992"/>
                  </a:lnTo>
                  <a:lnTo>
                    <a:pt x="72813" y="4071593"/>
                  </a:lnTo>
                  <a:lnTo>
                    <a:pt x="51348" y="4031031"/>
                  </a:lnTo>
                  <a:lnTo>
                    <a:pt x="33364" y="3988494"/>
                  </a:lnTo>
                  <a:lnTo>
                    <a:pt x="19050" y="3944171"/>
                  </a:lnTo>
                  <a:lnTo>
                    <a:pt x="8592" y="3898250"/>
                  </a:lnTo>
                  <a:lnTo>
                    <a:pt x="2179" y="3850919"/>
                  </a:lnTo>
                  <a:lnTo>
                    <a:pt x="0" y="3802367"/>
                  </a:lnTo>
                  <a:lnTo>
                    <a:pt x="0" y="533400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90805">
              <a:lnSpc>
                <a:spcPct val="100000"/>
              </a:lnSpc>
              <a:spcBef>
                <a:spcPts val="95"/>
              </a:spcBef>
            </a:pPr>
            <a:r>
              <a:rPr dirty="0" spc="-30"/>
              <a:t>Data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/>
          </a:p>
          <a:p>
            <a:pPr marL="12700" marR="5080">
              <a:lnSpc>
                <a:spcPct val="100000"/>
              </a:lnSpc>
            </a:pPr>
            <a:r>
              <a:rPr dirty="0" sz="2200" spc="-35"/>
              <a:t>Data </a:t>
            </a:r>
            <a:r>
              <a:rPr dirty="0" sz="2200" spc="-80"/>
              <a:t>already</a:t>
            </a:r>
            <a:r>
              <a:rPr dirty="0" sz="2200" spc="-240"/>
              <a:t> </a:t>
            </a:r>
            <a:r>
              <a:rPr dirty="0" sz="2200" spc="-75"/>
              <a:t>available  </a:t>
            </a:r>
            <a:r>
              <a:rPr dirty="0" sz="2200" spc="-100"/>
              <a:t>everywhere</a:t>
            </a:r>
            <a:endParaRPr sz="2200"/>
          </a:p>
          <a:p>
            <a:pPr marL="12700" marR="147955">
              <a:lnSpc>
                <a:spcPct val="100000"/>
              </a:lnSpc>
              <a:spcBef>
                <a:spcPts val="1800"/>
              </a:spcBef>
            </a:pPr>
            <a:r>
              <a:rPr dirty="0" sz="2200" spc="-95"/>
              <a:t>Low </a:t>
            </a:r>
            <a:r>
              <a:rPr dirty="0" sz="2200" spc="-55"/>
              <a:t>storage costs:  </a:t>
            </a:r>
            <a:r>
              <a:rPr dirty="0" sz="2200" spc="-85"/>
              <a:t>everyone </a:t>
            </a:r>
            <a:r>
              <a:rPr dirty="0" sz="2200" spc="35"/>
              <a:t>has</a:t>
            </a:r>
            <a:r>
              <a:rPr dirty="0" sz="2200" spc="-180"/>
              <a:t> </a:t>
            </a:r>
            <a:r>
              <a:rPr dirty="0" sz="2200" spc="-65"/>
              <a:t>several  </a:t>
            </a:r>
            <a:r>
              <a:rPr dirty="0" sz="2200" spc="45"/>
              <a:t>GBs </a:t>
            </a:r>
            <a:r>
              <a:rPr dirty="0" sz="2200" spc="-125"/>
              <a:t>for</a:t>
            </a:r>
            <a:r>
              <a:rPr dirty="0" sz="2200" spc="-295"/>
              <a:t> </a:t>
            </a:r>
            <a:r>
              <a:rPr dirty="0" sz="2200" spc="-160"/>
              <a:t>“free”</a:t>
            </a:r>
            <a:endParaRPr sz="2200"/>
          </a:p>
          <a:p>
            <a:pPr marL="12700" marR="41275">
              <a:lnSpc>
                <a:spcPct val="100000"/>
              </a:lnSpc>
              <a:spcBef>
                <a:spcPts val="1800"/>
              </a:spcBef>
            </a:pPr>
            <a:r>
              <a:rPr dirty="0" sz="2200" spc="-80"/>
              <a:t>Hardware </a:t>
            </a:r>
            <a:r>
              <a:rPr dirty="0" sz="2200" spc="-70"/>
              <a:t>more  </a:t>
            </a:r>
            <a:r>
              <a:rPr dirty="0" sz="2200" spc="-95"/>
              <a:t>powerful </a:t>
            </a:r>
            <a:r>
              <a:rPr dirty="0" sz="2200" spc="-20"/>
              <a:t>and</a:t>
            </a:r>
            <a:r>
              <a:rPr dirty="0" sz="2200" spc="-200"/>
              <a:t> </a:t>
            </a:r>
            <a:r>
              <a:rPr dirty="0" sz="2200" spc="-50"/>
              <a:t>cheaper  </a:t>
            </a:r>
            <a:r>
              <a:rPr dirty="0" sz="2200" spc="-55"/>
              <a:t>than </a:t>
            </a:r>
            <a:r>
              <a:rPr dirty="0" sz="2200" spc="-105"/>
              <a:t>ever</a:t>
            </a:r>
            <a:r>
              <a:rPr dirty="0" sz="2200" spc="-175"/>
              <a:t> </a:t>
            </a:r>
            <a:r>
              <a:rPr dirty="0" sz="2200" spc="-95"/>
              <a:t>before</a:t>
            </a:r>
            <a:endParaRPr sz="2200"/>
          </a:p>
        </p:txBody>
      </p:sp>
      <p:grpSp>
        <p:nvGrpSpPr>
          <p:cNvPr id="8" name="object 8"/>
          <p:cNvGrpSpPr/>
          <p:nvPr/>
        </p:nvGrpSpPr>
        <p:grpSpPr>
          <a:xfrm>
            <a:off x="5202935" y="1805939"/>
            <a:ext cx="3213100" cy="4348480"/>
            <a:chOff x="5202935" y="1805939"/>
            <a:chExt cx="3213100" cy="4348480"/>
          </a:xfrm>
        </p:grpSpPr>
        <p:sp>
          <p:nvSpPr>
            <p:cNvPr id="9" name="object 9"/>
            <p:cNvSpPr/>
            <p:nvPr/>
          </p:nvSpPr>
          <p:spPr>
            <a:xfrm>
              <a:off x="5209031" y="1812035"/>
              <a:ext cx="3200400" cy="4335780"/>
            </a:xfrm>
            <a:custGeom>
              <a:avLst/>
              <a:gdLst/>
              <a:ahLst/>
              <a:cxnLst/>
              <a:rect l="l" t="t" r="r" b="b"/>
              <a:pathLst>
                <a:path w="3200400" h="4335780">
                  <a:moveTo>
                    <a:pt x="2666999" y="0"/>
                  </a:moveTo>
                  <a:lnTo>
                    <a:pt x="533400" y="0"/>
                  </a:lnTo>
                  <a:lnTo>
                    <a:pt x="484842" y="2179"/>
                  </a:lnTo>
                  <a:lnTo>
                    <a:pt x="437507" y="8592"/>
                  </a:lnTo>
                  <a:lnTo>
                    <a:pt x="391583" y="19050"/>
                  </a:lnTo>
                  <a:lnTo>
                    <a:pt x="347258" y="33364"/>
                  </a:lnTo>
                  <a:lnTo>
                    <a:pt x="304721" y="51348"/>
                  </a:lnTo>
                  <a:lnTo>
                    <a:pt x="264159" y="72813"/>
                  </a:lnTo>
                  <a:lnTo>
                    <a:pt x="225762" y="97570"/>
                  </a:lnTo>
                  <a:lnTo>
                    <a:pt x="189716" y="125432"/>
                  </a:lnTo>
                  <a:lnTo>
                    <a:pt x="156209" y="156210"/>
                  </a:lnTo>
                  <a:lnTo>
                    <a:pt x="125432" y="189716"/>
                  </a:lnTo>
                  <a:lnTo>
                    <a:pt x="97570" y="225762"/>
                  </a:lnTo>
                  <a:lnTo>
                    <a:pt x="72813" y="264160"/>
                  </a:lnTo>
                  <a:lnTo>
                    <a:pt x="51348" y="304721"/>
                  </a:lnTo>
                  <a:lnTo>
                    <a:pt x="33364" y="347258"/>
                  </a:lnTo>
                  <a:lnTo>
                    <a:pt x="19050" y="391583"/>
                  </a:lnTo>
                  <a:lnTo>
                    <a:pt x="8592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0" y="3802367"/>
                  </a:lnTo>
                  <a:lnTo>
                    <a:pt x="2179" y="3850919"/>
                  </a:lnTo>
                  <a:lnTo>
                    <a:pt x="8592" y="3898250"/>
                  </a:lnTo>
                  <a:lnTo>
                    <a:pt x="19050" y="3944171"/>
                  </a:lnTo>
                  <a:lnTo>
                    <a:pt x="33364" y="3988494"/>
                  </a:lnTo>
                  <a:lnTo>
                    <a:pt x="51348" y="4031031"/>
                  </a:lnTo>
                  <a:lnTo>
                    <a:pt x="72813" y="4071593"/>
                  </a:lnTo>
                  <a:lnTo>
                    <a:pt x="97570" y="4109992"/>
                  </a:lnTo>
                  <a:lnTo>
                    <a:pt x="125432" y="4146040"/>
                  </a:lnTo>
                  <a:lnTo>
                    <a:pt x="156210" y="4179549"/>
                  </a:lnTo>
                  <a:lnTo>
                    <a:pt x="189716" y="4210330"/>
                  </a:lnTo>
                  <a:lnTo>
                    <a:pt x="225762" y="4238194"/>
                  </a:lnTo>
                  <a:lnTo>
                    <a:pt x="264160" y="4262954"/>
                  </a:lnTo>
                  <a:lnTo>
                    <a:pt x="304721" y="4284422"/>
                  </a:lnTo>
                  <a:lnTo>
                    <a:pt x="347258" y="4302409"/>
                  </a:lnTo>
                  <a:lnTo>
                    <a:pt x="391583" y="4316726"/>
                  </a:lnTo>
                  <a:lnTo>
                    <a:pt x="437507" y="4327186"/>
                  </a:lnTo>
                  <a:lnTo>
                    <a:pt x="484842" y="4333600"/>
                  </a:lnTo>
                  <a:lnTo>
                    <a:pt x="533400" y="4335780"/>
                  </a:lnTo>
                  <a:lnTo>
                    <a:pt x="2666999" y="4335780"/>
                  </a:lnTo>
                  <a:lnTo>
                    <a:pt x="2715557" y="4333600"/>
                  </a:lnTo>
                  <a:lnTo>
                    <a:pt x="2762892" y="4327186"/>
                  </a:lnTo>
                  <a:lnTo>
                    <a:pt x="2808816" y="4316726"/>
                  </a:lnTo>
                  <a:lnTo>
                    <a:pt x="2853141" y="4302409"/>
                  </a:lnTo>
                  <a:lnTo>
                    <a:pt x="2895678" y="4284422"/>
                  </a:lnTo>
                  <a:lnTo>
                    <a:pt x="2936239" y="4262954"/>
                  </a:lnTo>
                  <a:lnTo>
                    <a:pt x="2974637" y="4238194"/>
                  </a:lnTo>
                  <a:lnTo>
                    <a:pt x="3010683" y="4210330"/>
                  </a:lnTo>
                  <a:lnTo>
                    <a:pt x="3044189" y="4179549"/>
                  </a:lnTo>
                  <a:lnTo>
                    <a:pt x="3074967" y="4146040"/>
                  </a:lnTo>
                  <a:lnTo>
                    <a:pt x="3102829" y="4109992"/>
                  </a:lnTo>
                  <a:lnTo>
                    <a:pt x="3127586" y="4071593"/>
                  </a:lnTo>
                  <a:lnTo>
                    <a:pt x="3149051" y="4031031"/>
                  </a:lnTo>
                  <a:lnTo>
                    <a:pt x="3167035" y="3988494"/>
                  </a:lnTo>
                  <a:lnTo>
                    <a:pt x="3181349" y="3944171"/>
                  </a:lnTo>
                  <a:lnTo>
                    <a:pt x="3191807" y="3898250"/>
                  </a:lnTo>
                  <a:lnTo>
                    <a:pt x="3198220" y="3850919"/>
                  </a:lnTo>
                  <a:lnTo>
                    <a:pt x="3200399" y="3802367"/>
                  </a:lnTo>
                  <a:lnTo>
                    <a:pt x="3200399" y="533400"/>
                  </a:lnTo>
                  <a:lnTo>
                    <a:pt x="3198220" y="484842"/>
                  </a:lnTo>
                  <a:lnTo>
                    <a:pt x="3191807" y="437507"/>
                  </a:lnTo>
                  <a:lnTo>
                    <a:pt x="3181350" y="391583"/>
                  </a:lnTo>
                  <a:lnTo>
                    <a:pt x="3167035" y="347258"/>
                  </a:lnTo>
                  <a:lnTo>
                    <a:pt x="3149051" y="304721"/>
                  </a:lnTo>
                  <a:lnTo>
                    <a:pt x="3127586" y="264159"/>
                  </a:lnTo>
                  <a:lnTo>
                    <a:pt x="3102829" y="225762"/>
                  </a:lnTo>
                  <a:lnTo>
                    <a:pt x="3074967" y="189716"/>
                  </a:lnTo>
                  <a:lnTo>
                    <a:pt x="3044189" y="156209"/>
                  </a:lnTo>
                  <a:lnTo>
                    <a:pt x="3010683" y="125432"/>
                  </a:lnTo>
                  <a:lnTo>
                    <a:pt x="2974637" y="97570"/>
                  </a:lnTo>
                  <a:lnTo>
                    <a:pt x="2936239" y="72813"/>
                  </a:lnTo>
                  <a:lnTo>
                    <a:pt x="2895678" y="51348"/>
                  </a:lnTo>
                  <a:lnTo>
                    <a:pt x="2853141" y="33364"/>
                  </a:lnTo>
                  <a:lnTo>
                    <a:pt x="2808816" y="19050"/>
                  </a:lnTo>
                  <a:lnTo>
                    <a:pt x="2762892" y="8592"/>
                  </a:lnTo>
                  <a:lnTo>
                    <a:pt x="2715557" y="2179"/>
                  </a:lnTo>
                  <a:lnTo>
                    <a:pt x="266699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09031" y="1812035"/>
              <a:ext cx="3200400" cy="4335780"/>
            </a:xfrm>
            <a:custGeom>
              <a:avLst/>
              <a:gdLst/>
              <a:ahLst/>
              <a:cxnLst/>
              <a:rect l="l" t="t" r="r" b="b"/>
              <a:pathLst>
                <a:path w="3200400" h="4335780">
                  <a:moveTo>
                    <a:pt x="0" y="533400"/>
                  </a:moveTo>
                  <a:lnTo>
                    <a:pt x="2179" y="484842"/>
                  </a:lnTo>
                  <a:lnTo>
                    <a:pt x="8592" y="437507"/>
                  </a:lnTo>
                  <a:lnTo>
                    <a:pt x="19050" y="391583"/>
                  </a:lnTo>
                  <a:lnTo>
                    <a:pt x="33364" y="347258"/>
                  </a:lnTo>
                  <a:lnTo>
                    <a:pt x="51348" y="304721"/>
                  </a:lnTo>
                  <a:lnTo>
                    <a:pt x="72813" y="264160"/>
                  </a:lnTo>
                  <a:lnTo>
                    <a:pt x="97570" y="225762"/>
                  </a:lnTo>
                  <a:lnTo>
                    <a:pt x="125432" y="189716"/>
                  </a:lnTo>
                  <a:lnTo>
                    <a:pt x="156209" y="156210"/>
                  </a:lnTo>
                  <a:lnTo>
                    <a:pt x="189716" y="125432"/>
                  </a:lnTo>
                  <a:lnTo>
                    <a:pt x="225762" y="97570"/>
                  </a:lnTo>
                  <a:lnTo>
                    <a:pt x="264159" y="72813"/>
                  </a:lnTo>
                  <a:lnTo>
                    <a:pt x="304721" y="51348"/>
                  </a:lnTo>
                  <a:lnTo>
                    <a:pt x="347258" y="33364"/>
                  </a:lnTo>
                  <a:lnTo>
                    <a:pt x="391583" y="19050"/>
                  </a:lnTo>
                  <a:lnTo>
                    <a:pt x="437507" y="8592"/>
                  </a:lnTo>
                  <a:lnTo>
                    <a:pt x="484842" y="2179"/>
                  </a:lnTo>
                  <a:lnTo>
                    <a:pt x="533400" y="0"/>
                  </a:lnTo>
                  <a:lnTo>
                    <a:pt x="2666999" y="0"/>
                  </a:lnTo>
                  <a:lnTo>
                    <a:pt x="2715557" y="2179"/>
                  </a:lnTo>
                  <a:lnTo>
                    <a:pt x="2762892" y="8592"/>
                  </a:lnTo>
                  <a:lnTo>
                    <a:pt x="2808816" y="19050"/>
                  </a:lnTo>
                  <a:lnTo>
                    <a:pt x="2853141" y="33364"/>
                  </a:lnTo>
                  <a:lnTo>
                    <a:pt x="2895678" y="51348"/>
                  </a:lnTo>
                  <a:lnTo>
                    <a:pt x="2936239" y="72813"/>
                  </a:lnTo>
                  <a:lnTo>
                    <a:pt x="2974637" y="97570"/>
                  </a:lnTo>
                  <a:lnTo>
                    <a:pt x="3010683" y="125432"/>
                  </a:lnTo>
                  <a:lnTo>
                    <a:pt x="3044189" y="156209"/>
                  </a:lnTo>
                  <a:lnTo>
                    <a:pt x="3074967" y="189716"/>
                  </a:lnTo>
                  <a:lnTo>
                    <a:pt x="3102829" y="225762"/>
                  </a:lnTo>
                  <a:lnTo>
                    <a:pt x="3127586" y="264159"/>
                  </a:lnTo>
                  <a:lnTo>
                    <a:pt x="3149051" y="304721"/>
                  </a:lnTo>
                  <a:lnTo>
                    <a:pt x="3167035" y="347258"/>
                  </a:lnTo>
                  <a:lnTo>
                    <a:pt x="3181350" y="391583"/>
                  </a:lnTo>
                  <a:lnTo>
                    <a:pt x="3191807" y="437507"/>
                  </a:lnTo>
                  <a:lnTo>
                    <a:pt x="3198220" y="484842"/>
                  </a:lnTo>
                  <a:lnTo>
                    <a:pt x="3200399" y="533400"/>
                  </a:lnTo>
                  <a:lnTo>
                    <a:pt x="3200399" y="3802367"/>
                  </a:lnTo>
                  <a:lnTo>
                    <a:pt x="3198220" y="3850919"/>
                  </a:lnTo>
                  <a:lnTo>
                    <a:pt x="3191807" y="3898250"/>
                  </a:lnTo>
                  <a:lnTo>
                    <a:pt x="3181349" y="3944171"/>
                  </a:lnTo>
                  <a:lnTo>
                    <a:pt x="3167035" y="3988494"/>
                  </a:lnTo>
                  <a:lnTo>
                    <a:pt x="3149051" y="4031031"/>
                  </a:lnTo>
                  <a:lnTo>
                    <a:pt x="3127586" y="4071593"/>
                  </a:lnTo>
                  <a:lnTo>
                    <a:pt x="3102829" y="4109992"/>
                  </a:lnTo>
                  <a:lnTo>
                    <a:pt x="3074967" y="4146040"/>
                  </a:lnTo>
                  <a:lnTo>
                    <a:pt x="3044189" y="4179549"/>
                  </a:lnTo>
                  <a:lnTo>
                    <a:pt x="3010683" y="4210330"/>
                  </a:lnTo>
                  <a:lnTo>
                    <a:pt x="2974637" y="4238194"/>
                  </a:lnTo>
                  <a:lnTo>
                    <a:pt x="2936239" y="4262954"/>
                  </a:lnTo>
                  <a:lnTo>
                    <a:pt x="2895678" y="4284422"/>
                  </a:lnTo>
                  <a:lnTo>
                    <a:pt x="2853141" y="4302409"/>
                  </a:lnTo>
                  <a:lnTo>
                    <a:pt x="2808816" y="4316726"/>
                  </a:lnTo>
                  <a:lnTo>
                    <a:pt x="2762892" y="4327186"/>
                  </a:lnTo>
                  <a:lnTo>
                    <a:pt x="2715557" y="4333600"/>
                  </a:lnTo>
                  <a:lnTo>
                    <a:pt x="2666999" y="4335780"/>
                  </a:lnTo>
                  <a:lnTo>
                    <a:pt x="533400" y="4335780"/>
                  </a:lnTo>
                  <a:lnTo>
                    <a:pt x="484842" y="4333600"/>
                  </a:lnTo>
                  <a:lnTo>
                    <a:pt x="437507" y="4327186"/>
                  </a:lnTo>
                  <a:lnTo>
                    <a:pt x="391583" y="4316726"/>
                  </a:lnTo>
                  <a:lnTo>
                    <a:pt x="347258" y="4302409"/>
                  </a:lnTo>
                  <a:lnTo>
                    <a:pt x="304721" y="4284422"/>
                  </a:lnTo>
                  <a:lnTo>
                    <a:pt x="264160" y="4262954"/>
                  </a:lnTo>
                  <a:lnTo>
                    <a:pt x="225762" y="4238194"/>
                  </a:lnTo>
                  <a:lnTo>
                    <a:pt x="189716" y="4210330"/>
                  </a:lnTo>
                  <a:lnTo>
                    <a:pt x="156210" y="4179549"/>
                  </a:lnTo>
                  <a:lnTo>
                    <a:pt x="125432" y="4146040"/>
                  </a:lnTo>
                  <a:lnTo>
                    <a:pt x="97570" y="4109992"/>
                  </a:lnTo>
                  <a:lnTo>
                    <a:pt x="72813" y="4071593"/>
                  </a:lnTo>
                  <a:lnTo>
                    <a:pt x="51348" y="4031031"/>
                  </a:lnTo>
                  <a:lnTo>
                    <a:pt x="33364" y="3988494"/>
                  </a:lnTo>
                  <a:lnTo>
                    <a:pt x="19050" y="3944171"/>
                  </a:lnTo>
                  <a:lnTo>
                    <a:pt x="8592" y="3898250"/>
                  </a:lnTo>
                  <a:lnTo>
                    <a:pt x="2179" y="3850919"/>
                  </a:lnTo>
                  <a:lnTo>
                    <a:pt x="0" y="3802367"/>
                  </a:lnTo>
                  <a:lnTo>
                    <a:pt x="0" y="533400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44997" y="2142489"/>
            <a:ext cx="261747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00050D"/>
                </a:solidFill>
                <a:latin typeface="Trebuchet MS"/>
                <a:cs typeface="Trebuchet MS"/>
              </a:rPr>
              <a:t>Everyone </a:t>
            </a:r>
            <a:r>
              <a:rPr dirty="0" sz="2200" spc="35">
                <a:solidFill>
                  <a:srgbClr val="00050D"/>
                </a:solidFill>
                <a:latin typeface="Trebuchet MS"/>
                <a:cs typeface="Trebuchet MS"/>
              </a:rPr>
              <a:t>has </a:t>
            </a:r>
            <a:r>
              <a:rPr dirty="0" sz="2200" spc="5">
                <a:solidFill>
                  <a:srgbClr val="00050D"/>
                </a:solidFill>
                <a:latin typeface="Trebuchet MS"/>
                <a:cs typeface="Trebuchet MS"/>
              </a:rPr>
              <a:t>a  </a:t>
            </a:r>
            <a:r>
              <a:rPr dirty="0" sz="2200" spc="-85">
                <a:solidFill>
                  <a:srgbClr val="00050D"/>
                </a:solidFill>
                <a:latin typeface="Trebuchet MS"/>
                <a:cs typeface="Trebuchet MS"/>
              </a:rPr>
              <a:t>computer </a:t>
            </a:r>
            <a:r>
              <a:rPr dirty="0" sz="2200" spc="-130">
                <a:solidFill>
                  <a:srgbClr val="00050D"/>
                </a:solidFill>
                <a:latin typeface="Trebuchet MS"/>
                <a:cs typeface="Trebuchet MS"/>
              </a:rPr>
              <a:t>fully</a:t>
            </a:r>
            <a:r>
              <a:rPr dirty="0" sz="2200" spc="-19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00050D"/>
                </a:solidFill>
                <a:latin typeface="Trebuchet MS"/>
                <a:cs typeface="Trebuchet MS"/>
              </a:rPr>
              <a:t>packed  </a:t>
            </a:r>
            <a:r>
              <a:rPr dirty="0" sz="2200" spc="-130">
                <a:solidFill>
                  <a:srgbClr val="00050D"/>
                </a:solidFill>
                <a:latin typeface="Trebuchet MS"/>
                <a:cs typeface="Trebuchet MS"/>
              </a:rPr>
              <a:t>with</a:t>
            </a:r>
            <a:r>
              <a:rPr dirty="0" sz="2200" spc="-12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00050D"/>
                </a:solidFill>
                <a:latin typeface="Trebuchet MS"/>
                <a:cs typeface="Trebuchet MS"/>
              </a:rPr>
              <a:t>sensors: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9297" y="3148101"/>
            <a:ext cx="1890395" cy="12604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35">
                <a:solidFill>
                  <a:srgbClr val="00050D"/>
                </a:solidFill>
                <a:latin typeface="Trebuchet MS"/>
                <a:cs typeface="Trebuchet MS"/>
              </a:rPr>
              <a:t>GPS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00050D"/>
                </a:solidFill>
                <a:latin typeface="Trebuchet MS"/>
                <a:cs typeface="Trebuchet MS"/>
              </a:rPr>
              <a:t>Cameras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00050D"/>
                </a:solidFill>
                <a:latin typeface="Trebuchet MS"/>
                <a:cs typeface="Trebuchet MS"/>
              </a:rPr>
              <a:t>Microphones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4997" y="4695825"/>
            <a:ext cx="27990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80">
                <a:solidFill>
                  <a:srgbClr val="00050D"/>
                </a:solidFill>
                <a:latin typeface="Trebuchet MS"/>
                <a:cs typeface="Trebuchet MS"/>
              </a:rPr>
              <a:t>Permanently</a:t>
            </a:r>
            <a:r>
              <a:rPr dirty="0" sz="2200" spc="-17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70">
                <a:solidFill>
                  <a:srgbClr val="00050D"/>
                </a:solidFill>
                <a:latin typeface="Trebuchet MS"/>
                <a:cs typeface="Trebuchet MS"/>
              </a:rPr>
              <a:t>connected  </a:t>
            </a:r>
            <a:r>
              <a:rPr dirty="0" sz="2200" spc="-140">
                <a:solidFill>
                  <a:srgbClr val="00050D"/>
                </a:solidFill>
                <a:latin typeface="Trebuchet MS"/>
                <a:cs typeface="Trebuchet MS"/>
              </a:rPr>
              <a:t>to</a:t>
            </a:r>
            <a:r>
              <a:rPr dirty="0" sz="22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100">
                <a:solidFill>
                  <a:srgbClr val="00050D"/>
                </a:solidFill>
                <a:latin typeface="Trebuchet MS"/>
                <a:cs typeface="Trebuchet MS"/>
              </a:rPr>
              <a:t>Internet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40495" y="1781555"/>
            <a:ext cx="3213100" cy="4372610"/>
            <a:chOff x="8540495" y="1781555"/>
            <a:chExt cx="3213100" cy="4372610"/>
          </a:xfrm>
        </p:grpSpPr>
        <p:sp>
          <p:nvSpPr>
            <p:cNvPr id="15" name="object 15"/>
            <p:cNvSpPr/>
            <p:nvPr/>
          </p:nvSpPr>
          <p:spPr>
            <a:xfrm>
              <a:off x="8546591" y="1787651"/>
              <a:ext cx="3200400" cy="4360545"/>
            </a:xfrm>
            <a:custGeom>
              <a:avLst/>
              <a:gdLst/>
              <a:ahLst/>
              <a:cxnLst/>
              <a:rect l="l" t="t" r="r" b="b"/>
              <a:pathLst>
                <a:path w="3200400" h="4360545">
                  <a:moveTo>
                    <a:pt x="2667000" y="0"/>
                  </a:moveTo>
                  <a:lnTo>
                    <a:pt x="533400" y="0"/>
                  </a:lnTo>
                  <a:lnTo>
                    <a:pt x="484842" y="2179"/>
                  </a:lnTo>
                  <a:lnTo>
                    <a:pt x="437507" y="8592"/>
                  </a:lnTo>
                  <a:lnTo>
                    <a:pt x="391583" y="19050"/>
                  </a:lnTo>
                  <a:lnTo>
                    <a:pt x="347258" y="33364"/>
                  </a:lnTo>
                  <a:lnTo>
                    <a:pt x="304721" y="51348"/>
                  </a:lnTo>
                  <a:lnTo>
                    <a:pt x="264160" y="72813"/>
                  </a:lnTo>
                  <a:lnTo>
                    <a:pt x="225762" y="97570"/>
                  </a:lnTo>
                  <a:lnTo>
                    <a:pt x="189716" y="125432"/>
                  </a:lnTo>
                  <a:lnTo>
                    <a:pt x="156210" y="156210"/>
                  </a:lnTo>
                  <a:lnTo>
                    <a:pt x="125432" y="189716"/>
                  </a:lnTo>
                  <a:lnTo>
                    <a:pt x="97570" y="225762"/>
                  </a:lnTo>
                  <a:lnTo>
                    <a:pt x="72813" y="264160"/>
                  </a:lnTo>
                  <a:lnTo>
                    <a:pt x="51348" y="304721"/>
                  </a:lnTo>
                  <a:lnTo>
                    <a:pt x="33364" y="347258"/>
                  </a:lnTo>
                  <a:lnTo>
                    <a:pt x="19050" y="391583"/>
                  </a:lnTo>
                  <a:lnTo>
                    <a:pt x="8592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0" y="3826751"/>
                  </a:lnTo>
                  <a:lnTo>
                    <a:pt x="2179" y="3875303"/>
                  </a:lnTo>
                  <a:lnTo>
                    <a:pt x="8592" y="3922634"/>
                  </a:lnTo>
                  <a:lnTo>
                    <a:pt x="19049" y="3968555"/>
                  </a:lnTo>
                  <a:lnTo>
                    <a:pt x="33364" y="4012878"/>
                  </a:lnTo>
                  <a:lnTo>
                    <a:pt x="51348" y="4055415"/>
                  </a:lnTo>
                  <a:lnTo>
                    <a:pt x="72813" y="4095977"/>
                  </a:lnTo>
                  <a:lnTo>
                    <a:pt x="97570" y="4134376"/>
                  </a:lnTo>
                  <a:lnTo>
                    <a:pt x="125432" y="4170424"/>
                  </a:lnTo>
                  <a:lnTo>
                    <a:pt x="156210" y="4203933"/>
                  </a:lnTo>
                  <a:lnTo>
                    <a:pt x="189716" y="4234714"/>
                  </a:lnTo>
                  <a:lnTo>
                    <a:pt x="225762" y="4262578"/>
                  </a:lnTo>
                  <a:lnTo>
                    <a:pt x="264160" y="4287338"/>
                  </a:lnTo>
                  <a:lnTo>
                    <a:pt x="304721" y="4308806"/>
                  </a:lnTo>
                  <a:lnTo>
                    <a:pt x="347258" y="4326793"/>
                  </a:lnTo>
                  <a:lnTo>
                    <a:pt x="391583" y="4341110"/>
                  </a:lnTo>
                  <a:lnTo>
                    <a:pt x="437507" y="4351570"/>
                  </a:lnTo>
                  <a:lnTo>
                    <a:pt x="484842" y="4357984"/>
                  </a:lnTo>
                  <a:lnTo>
                    <a:pt x="533400" y="4360164"/>
                  </a:lnTo>
                  <a:lnTo>
                    <a:pt x="2667000" y="4360164"/>
                  </a:lnTo>
                  <a:lnTo>
                    <a:pt x="2715557" y="4357984"/>
                  </a:lnTo>
                  <a:lnTo>
                    <a:pt x="2762892" y="4351570"/>
                  </a:lnTo>
                  <a:lnTo>
                    <a:pt x="2808816" y="4341110"/>
                  </a:lnTo>
                  <a:lnTo>
                    <a:pt x="2853141" y="4326793"/>
                  </a:lnTo>
                  <a:lnTo>
                    <a:pt x="2895678" y="4308806"/>
                  </a:lnTo>
                  <a:lnTo>
                    <a:pt x="2936239" y="4287338"/>
                  </a:lnTo>
                  <a:lnTo>
                    <a:pt x="2974637" y="4262578"/>
                  </a:lnTo>
                  <a:lnTo>
                    <a:pt x="3010683" y="4234714"/>
                  </a:lnTo>
                  <a:lnTo>
                    <a:pt x="3044189" y="4203933"/>
                  </a:lnTo>
                  <a:lnTo>
                    <a:pt x="3074967" y="4170424"/>
                  </a:lnTo>
                  <a:lnTo>
                    <a:pt x="3102829" y="4134376"/>
                  </a:lnTo>
                  <a:lnTo>
                    <a:pt x="3127586" y="4095977"/>
                  </a:lnTo>
                  <a:lnTo>
                    <a:pt x="3149051" y="4055415"/>
                  </a:lnTo>
                  <a:lnTo>
                    <a:pt x="3167035" y="4012878"/>
                  </a:lnTo>
                  <a:lnTo>
                    <a:pt x="3181350" y="3968555"/>
                  </a:lnTo>
                  <a:lnTo>
                    <a:pt x="3191807" y="3922634"/>
                  </a:lnTo>
                  <a:lnTo>
                    <a:pt x="3198220" y="3875303"/>
                  </a:lnTo>
                  <a:lnTo>
                    <a:pt x="3200400" y="3826751"/>
                  </a:lnTo>
                  <a:lnTo>
                    <a:pt x="3200400" y="533400"/>
                  </a:lnTo>
                  <a:lnTo>
                    <a:pt x="3198220" y="484842"/>
                  </a:lnTo>
                  <a:lnTo>
                    <a:pt x="3191807" y="437507"/>
                  </a:lnTo>
                  <a:lnTo>
                    <a:pt x="3181350" y="391583"/>
                  </a:lnTo>
                  <a:lnTo>
                    <a:pt x="3167035" y="347258"/>
                  </a:lnTo>
                  <a:lnTo>
                    <a:pt x="3149051" y="304721"/>
                  </a:lnTo>
                  <a:lnTo>
                    <a:pt x="3127586" y="264159"/>
                  </a:lnTo>
                  <a:lnTo>
                    <a:pt x="3102829" y="225762"/>
                  </a:lnTo>
                  <a:lnTo>
                    <a:pt x="3074967" y="189716"/>
                  </a:lnTo>
                  <a:lnTo>
                    <a:pt x="3044189" y="156209"/>
                  </a:lnTo>
                  <a:lnTo>
                    <a:pt x="3010683" y="125432"/>
                  </a:lnTo>
                  <a:lnTo>
                    <a:pt x="2974637" y="97570"/>
                  </a:lnTo>
                  <a:lnTo>
                    <a:pt x="2936239" y="72813"/>
                  </a:lnTo>
                  <a:lnTo>
                    <a:pt x="2895678" y="51348"/>
                  </a:lnTo>
                  <a:lnTo>
                    <a:pt x="2853141" y="33364"/>
                  </a:lnTo>
                  <a:lnTo>
                    <a:pt x="2808816" y="19050"/>
                  </a:lnTo>
                  <a:lnTo>
                    <a:pt x="2762892" y="8592"/>
                  </a:lnTo>
                  <a:lnTo>
                    <a:pt x="2715557" y="2179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546591" y="1787651"/>
              <a:ext cx="3200400" cy="4360545"/>
            </a:xfrm>
            <a:custGeom>
              <a:avLst/>
              <a:gdLst/>
              <a:ahLst/>
              <a:cxnLst/>
              <a:rect l="l" t="t" r="r" b="b"/>
              <a:pathLst>
                <a:path w="3200400" h="4360545">
                  <a:moveTo>
                    <a:pt x="0" y="533400"/>
                  </a:moveTo>
                  <a:lnTo>
                    <a:pt x="2179" y="484842"/>
                  </a:lnTo>
                  <a:lnTo>
                    <a:pt x="8592" y="437507"/>
                  </a:lnTo>
                  <a:lnTo>
                    <a:pt x="19050" y="391583"/>
                  </a:lnTo>
                  <a:lnTo>
                    <a:pt x="33364" y="347258"/>
                  </a:lnTo>
                  <a:lnTo>
                    <a:pt x="51348" y="304721"/>
                  </a:lnTo>
                  <a:lnTo>
                    <a:pt x="72813" y="264160"/>
                  </a:lnTo>
                  <a:lnTo>
                    <a:pt x="97570" y="225762"/>
                  </a:lnTo>
                  <a:lnTo>
                    <a:pt x="125432" y="189716"/>
                  </a:lnTo>
                  <a:lnTo>
                    <a:pt x="156210" y="156210"/>
                  </a:lnTo>
                  <a:lnTo>
                    <a:pt x="189716" y="125432"/>
                  </a:lnTo>
                  <a:lnTo>
                    <a:pt x="225762" y="97570"/>
                  </a:lnTo>
                  <a:lnTo>
                    <a:pt x="264160" y="72813"/>
                  </a:lnTo>
                  <a:lnTo>
                    <a:pt x="304721" y="51348"/>
                  </a:lnTo>
                  <a:lnTo>
                    <a:pt x="347258" y="33364"/>
                  </a:lnTo>
                  <a:lnTo>
                    <a:pt x="391583" y="19050"/>
                  </a:lnTo>
                  <a:lnTo>
                    <a:pt x="437507" y="8592"/>
                  </a:lnTo>
                  <a:lnTo>
                    <a:pt x="484842" y="2179"/>
                  </a:lnTo>
                  <a:lnTo>
                    <a:pt x="533400" y="0"/>
                  </a:lnTo>
                  <a:lnTo>
                    <a:pt x="2667000" y="0"/>
                  </a:lnTo>
                  <a:lnTo>
                    <a:pt x="2715557" y="2179"/>
                  </a:lnTo>
                  <a:lnTo>
                    <a:pt x="2762892" y="8592"/>
                  </a:lnTo>
                  <a:lnTo>
                    <a:pt x="2808816" y="19050"/>
                  </a:lnTo>
                  <a:lnTo>
                    <a:pt x="2853141" y="33364"/>
                  </a:lnTo>
                  <a:lnTo>
                    <a:pt x="2895678" y="51348"/>
                  </a:lnTo>
                  <a:lnTo>
                    <a:pt x="2936239" y="72813"/>
                  </a:lnTo>
                  <a:lnTo>
                    <a:pt x="2974637" y="97570"/>
                  </a:lnTo>
                  <a:lnTo>
                    <a:pt x="3010683" y="125432"/>
                  </a:lnTo>
                  <a:lnTo>
                    <a:pt x="3044189" y="156209"/>
                  </a:lnTo>
                  <a:lnTo>
                    <a:pt x="3074967" y="189716"/>
                  </a:lnTo>
                  <a:lnTo>
                    <a:pt x="3102829" y="225762"/>
                  </a:lnTo>
                  <a:lnTo>
                    <a:pt x="3127586" y="264159"/>
                  </a:lnTo>
                  <a:lnTo>
                    <a:pt x="3149051" y="304721"/>
                  </a:lnTo>
                  <a:lnTo>
                    <a:pt x="3167035" y="347258"/>
                  </a:lnTo>
                  <a:lnTo>
                    <a:pt x="3181350" y="391583"/>
                  </a:lnTo>
                  <a:lnTo>
                    <a:pt x="3191807" y="437507"/>
                  </a:lnTo>
                  <a:lnTo>
                    <a:pt x="3198220" y="484842"/>
                  </a:lnTo>
                  <a:lnTo>
                    <a:pt x="3200400" y="533400"/>
                  </a:lnTo>
                  <a:lnTo>
                    <a:pt x="3200400" y="3826751"/>
                  </a:lnTo>
                  <a:lnTo>
                    <a:pt x="3198220" y="3875303"/>
                  </a:lnTo>
                  <a:lnTo>
                    <a:pt x="3191807" y="3922634"/>
                  </a:lnTo>
                  <a:lnTo>
                    <a:pt x="3181350" y="3968555"/>
                  </a:lnTo>
                  <a:lnTo>
                    <a:pt x="3167035" y="4012878"/>
                  </a:lnTo>
                  <a:lnTo>
                    <a:pt x="3149051" y="4055415"/>
                  </a:lnTo>
                  <a:lnTo>
                    <a:pt x="3127586" y="4095977"/>
                  </a:lnTo>
                  <a:lnTo>
                    <a:pt x="3102829" y="4134376"/>
                  </a:lnTo>
                  <a:lnTo>
                    <a:pt x="3074967" y="4170424"/>
                  </a:lnTo>
                  <a:lnTo>
                    <a:pt x="3044189" y="4203933"/>
                  </a:lnTo>
                  <a:lnTo>
                    <a:pt x="3010683" y="4234714"/>
                  </a:lnTo>
                  <a:lnTo>
                    <a:pt x="2974637" y="4262578"/>
                  </a:lnTo>
                  <a:lnTo>
                    <a:pt x="2936239" y="4287338"/>
                  </a:lnTo>
                  <a:lnTo>
                    <a:pt x="2895678" y="4308806"/>
                  </a:lnTo>
                  <a:lnTo>
                    <a:pt x="2853141" y="4326793"/>
                  </a:lnTo>
                  <a:lnTo>
                    <a:pt x="2808816" y="4341110"/>
                  </a:lnTo>
                  <a:lnTo>
                    <a:pt x="2762892" y="4351570"/>
                  </a:lnTo>
                  <a:lnTo>
                    <a:pt x="2715557" y="4357984"/>
                  </a:lnTo>
                  <a:lnTo>
                    <a:pt x="2667000" y="4360164"/>
                  </a:lnTo>
                  <a:lnTo>
                    <a:pt x="533400" y="4360164"/>
                  </a:lnTo>
                  <a:lnTo>
                    <a:pt x="484842" y="4357984"/>
                  </a:lnTo>
                  <a:lnTo>
                    <a:pt x="437507" y="4351570"/>
                  </a:lnTo>
                  <a:lnTo>
                    <a:pt x="391583" y="4341110"/>
                  </a:lnTo>
                  <a:lnTo>
                    <a:pt x="347258" y="4326793"/>
                  </a:lnTo>
                  <a:lnTo>
                    <a:pt x="304721" y="4308806"/>
                  </a:lnTo>
                  <a:lnTo>
                    <a:pt x="264160" y="4287338"/>
                  </a:lnTo>
                  <a:lnTo>
                    <a:pt x="225762" y="4262578"/>
                  </a:lnTo>
                  <a:lnTo>
                    <a:pt x="189716" y="4234714"/>
                  </a:lnTo>
                  <a:lnTo>
                    <a:pt x="156210" y="4203933"/>
                  </a:lnTo>
                  <a:lnTo>
                    <a:pt x="125432" y="4170424"/>
                  </a:lnTo>
                  <a:lnTo>
                    <a:pt x="97570" y="4134376"/>
                  </a:lnTo>
                  <a:lnTo>
                    <a:pt x="72813" y="4095977"/>
                  </a:lnTo>
                  <a:lnTo>
                    <a:pt x="51348" y="4055415"/>
                  </a:lnTo>
                  <a:lnTo>
                    <a:pt x="33364" y="4012878"/>
                  </a:lnTo>
                  <a:lnTo>
                    <a:pt x="19049" y="3968555"/>
                  </a:lnTo>
                  <a:lnTo>
                    <a:pt x="8592" y="3922634"/>
                  </a:lnTo>
                  <a:lnTo>
                    <a:pt x="2179" y="3875303"/>
                  </a:lnTo>
                  <a:lnTo>
                    <a:pt x="0" y="3826751"/>
                  </a:lnTo>
                  <a:lnTo>
                    <a:pt x="0" y="533400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897493" y="3948429"/>
            <a:ext cx="150558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120">
                <a:solidFill>
                  <a:srgbClr val="00050D"/>
                </a:solidFill>
                <a:latin typeface="Trebuchet MS"/>
                <a:cs typeface="Trebuchet MS"/>
              </a:rPr>
              <a:t>YouTube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75">
                <a:solidFill>
                  <a:srgbClr val="00050D"/>
                </a:solidFill>
                <a:latin typeface="Trebuchet MS"/>
                <a:cs typeface="Trebuchet MS"/>
              </a:rPr>
              <a:t>Gmail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9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dirty="0" sz="2200" spc="-45">
                <a:solidFill>
                  <a:srgbClr val="00050D"/>
                </a:solidFill>
                <a:latin typeface="Trebuchet MS"/>
                <a:cs typeface="Trebuchet MS"/>
              </a:rPr>
              <a:t>ace</a:t>
            </a:r>
            <a:r>
              <a:rPr dirty="0" sz="2200" spc="-55">
                <a:solidFill>
                  <a:srgbClr val="00050D"/>
                </a:solidFill>
                <a:latin typeface="Trebuchet MS"/>
                <a:cs typeface="Trebuchet MS"/>
              </a:rPr>
              <a:t>b</a:t>
            </a:r>
            <a:r>
              <a:rPr dirty="0" sz="2200" spc="-30">
                <a:solidFill>
                  <a:srgbClr val="00050D"/>
                </a:solidFill>
                <a:latin typeface="Trebuchet MS"/>
                <a:cs typeface="Trebuchet MS"/>
              </a:rPr>
              <a:t>ook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190">
                <a:solidFill>
                  <a:srgbClr val="00050D"/>
                </a:solidFill>
                <a:latin typeface="Trebuchet MS"/>
                <a:cs typeface="Trebuchet MS"/>
              </a:rPr>
              <a:t>Twitter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55"/>
              <a:t>10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50" i="0">
                <a:latin typeface="Trebuchet MS"/>
                <a:cs typeface="Trebuchet MS"/>
              </a:rPr>
              <a:t>© </a:t>
            </a:r>
            <a:r>
              <a:rPr dirty="0" spc="20"/>
              <a:t>2019</a:t>
            </a:r>
            <a:r>
              <a:rPr dirty="0" spc="-170"/>
              <a:t> </a:t>
            </a:r>
            <a:r>
              <a:rPr dirty="0" spc="-40"/>
              <a:t>Tryolabs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83193" y="1156532"/>
            <a:ext cx="2654300" cy="2816860"/>
          </a:xfrm>
          <a:prstGeom prst="rect">
            <a:avLst/>
          </a:prstGeom>
        </p:spPr>
        <p:txBody>
          <a:bodyPr wrap="square" lIns="0" tIns="210185" rIns="0" bIns="0" rtlCol="0" vert="horz">
            <a:spAutoFit/>
          </a:bodyPr>
          <a:lstStyle/>
          <a:p>
            <a:pPr marL="725805">
              <a:lnSpc>
                <a:spcPct val="100000"/>
              </a:lnSpc>
              <a:spcBef>
                <a:spcPts val="1655"/>
              </a:spcBef>
            </a:pPr>
            <a:r>
              <a:rPr dirty="0" sz="2800" spc="-20">
                <a:solidFill>
                  <a:srgbClr val="00050D"/>
                </a:solidFill>
                <a:latin typeface="Trebuchet MS"/>
                <a:cs typeface="Trebuchet MS"/>
              </a:rPr>
              <a:t>Services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2200" spc="-65">
                <a:solidFill>
                  <a:srgbClr val="00050D"/>
                </a:solidFill>
                <a:latin typeface="Trebuchet MS"/>
                <a:cs typeface="Trebuchet MS"/>
              </a:rPr>
              <a:t>Cloud</a:t>
            </a:r>
            <a:r>
              <a:rPr dirty="0" sz="2200" spc="-13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90">
                <a:solidFill>
                  <a:srgbClr val="00050D"/>
                </a:solidFill>
                <a:latin typeface="Trebuchet MS"/>
                <a:cs typeface="Trebuchet MS"/>
              </a:rPr>
              <a:t>Computing:</a:t>
            </a:r>
            <a:endParaRPr sz="2200">
              <a:latin typeface="Trebuchet MS"/>
              <a:cs typeface="Trebuchet MS"/>
            </a:endParaRPr>
          </a:p>
          <a:p>
            <a:pPr marL="469900" indent="-3429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200" spc="-80">
                <a:solidFill>
                  <a:srgbClr val="00050D"/>
                </a:solidFill>
                <a:latin typeface="Trebuchet MS"/>
                <a:cs typeface="Trebuchet MS"/>
              </a:rPr>
              <a:t>Online</a:t>
            </a:r>
            <a:r>
              <a:rPr dirty="0" sz="2200" spc="-12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00050D"/>
                </a:solidFill>
                <a:latin typeface="Trebuchet MS"/>
                <a:cs typeface="Trebuchet MS"/>
              </a:rPr>
              <a:t>storage</a:t>
            </a:r>
            <a:endParaRPr sz="2200">
              <a:latin typeface="Trebuchet MS"/>
              <a:cs typeface="Trebuchet MS"/>
            </a:endParaRPr>
          </a:p>
          <a:p>
            <a:pPr marL="469900" marR="5080" indent="-3429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200" spc="-80">
                <a:solidFill>
                  <a:srgbClr val="00050D"/>
                </a:solidFill>
                <a:latin typeface="Trebuchet MS"/>
                <a:cs typeface="Trebuchet MS"/>
              </a:rPr>
              <a:t>Infrastructure </a:t>
            </a:r>
            <a:r>
              <a:rPr dirty="0" sz="2200" spc="65">
                <a:solidFill>
                  <a:srgbClr val="00050D"/>
                </a:solidFill>
                <a:latin typeface="Trebuchet MS"/>
                <a:cs typeface="Trebuchet MS"/>
              </a:rPr>
              <a:t>as</a:t>
            </a:r>
            <a:r>
              <a:rPr dirty="0" sz="2200" spc="-155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00050D"/>
                </a:solidFill>
                <a:latin typeface="Trebuchet MS"/>
                <a:cs typeface="Trebuchet MS"/>
              </a:rPr>
              <a:t>a  </a:t>
            </a:r>
            <a:r>
              <a:rPr dirty="0" sz="2200" spc="-50">
                <a:solidFill>
                  <a:srgbClr val="00050D"/>
                </a:solidFill>
                <a:latin typeface="Trebuchet MS"/>
                <a:cs typeface="Trebuchet MS"/>
              </a:rPr>
              <a:t>Service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40">
                <a:solidFill>
                  <a:srgbClr val="00050D"/>
                </a:solidFill>
                <a:latin typeface="Trebuchet MS"/>
                <a:cs typeface="Trebuchet MS"/>
              </a:rPr>
              <a:t>User</a:t>
            </a:r>
            <a:r>
              <a:rPr dirty="0" sz="2200" spc="-11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dirty="0" sz="2200" spc="-75">
                <a:solidFill>
                  <a:srgbClr val="00050D"/>
                </a:solidFill>
                <a:latin typeface="Trebuchet MS"/>
                <a:cs typeface="Trebuchet MS"/>
              </a:rPr>
              <a:t>applications: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10046" y="1354581"/>
            <a:ext cx="1195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00">
                <a:solidFill>
                  <a:srgbClr val="00050D"/>
                </a:solidFill>
                <a:latin typeface="Trebuchet MS"/>
                <a:cs typeface="Trebuchet MS"/>
              </a:rPr>
              <a:t>D</a:t>
            </a:r>
            <a:r>
              <a:rPr dirty="0" sz="2800" spc="-12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dirty="0" sz="2800" spc="-105">
                <a:solidFill>
                  <a:srgbClr val="00050D"/>
                </a:solidFill>
                <a:latin typeface="Trebuchet MS"/>
                <a:cs typeface="Trebuchet MS"/>
              </a:rPr>
              <a:t>v</a:t>
            </a:r>
            <a:r>
              <a:rPr dirty="0" sz="2800" spc="-95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dirty="0" sz="2800" spc="-150">
                <a:solidFill>
                  <a:srgbClr val="00050D"/>
                </a:solidFill>
                <a:latin typeface="Trebuchet MS"/>
                <a:cs typeface="Trebuchet MS"/>
              </a:rPr>
              <a:t>c</a:t>
            </a:r>
            <a:r>
              <a:rPr dirty="0" sz="2800" spc="45">
                <a:solidFill>
                  <a:srgbClr val="00050D"/>
                </a:solidFill>
                <a:latin typeface="Trebuchet MS"/>
                <a:cs typeface="Trebuchet MS"/>
              </a:rPr>
              <a:t>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Kate Madden</dc:creator>
  <dc:title>Click to insert title</dc:title>
  <dcterms:created xsi:type="dcterms:W3CDTF">2020-08-12T06:13:11Z</dcterms:created>
  <dcterms:modified xsi:type="dcterms:W3CDTF">2020-08-12T06:13:11Z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2019-05-22T00:00:00Z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2020-08-12T00:00:00Z</vt:filetime>
  </property>
</Properties>
</file>